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Lst>
  <p:sldIdLst>
    <p:sldId id="346" r:id="rId3"/>
    <p:sldId id="284" r:id="rId4"/>
    <p:sldId id="274" r:id="rId5"/>
    <p:sldId id="275" r:id="rId6"/>
    <p:sldId id="347" r:id="rId7"/>
    <p:sldId id="348" r:id="rId8"/>
    <p:sldId id="307" r:id="rId9"/>
    <p:sldId id="313" r:id="rId10"/>
    <p:sldId id="314" r:id="rId11"/>
    <p:sldId id="357" r:id="rId12"/>
    <p:sldId id="359" r:id="rId13"/>
    <p:sldId id="355" r:id="rId14"/>
    <p:sldId id="356" r:id="rId15"/>
    <p:sldId id="309" r:id="rId16"/>
    <p:sldId id="349" r:id="rId17"/>
    <p:sldId id="282" r:id="rId18"/>
    <p:sldId id="278" r:id="rId19"/>
    <p:sldId id="305" r:id="rId20"/>
    <p:sldId id="277" r:id="rId21"/>
    <p:sldId id="276" r:id="rId22"/>
    <p:sldId id="350" r:id="rId23"/>
    <p:sldId id="311" r:id="rId24"/>
    <p:sldId id="354" r:id="rId25"/>
    <p:sldId id="351" r:id="rId26"/>
    <p:sldId id="789" r:id="rId27"/>
    <p:sldId id="810" r:id="rId28"/>
    <p:sldId id="364" r:id="rId29"/>
    <p:sldId id="365" r:id="rId30"/>
    <p:sldId id="811" r:id="rId31"/>
    <p:sldId id="366" r:id="rId32"/>
    <p:sldId id="360" r:id="rId33"/>
    <p:sldId id="362" r:id="rId34"/>
    <p:sldId id="363" r:id="rId35"/>
    <p:sldId id="368" r:id="rId36"/>
    <p:sldId id="809" r:id="rId37"/>
    <p:sldId id="369" r:id="rId38"/>
    <p:sldId id="279" r:id="rId39"/>
    <p:sldId id="367" r:id="rId40"/>
    <p:sldId id="358" r:id="rId41"/>
    <p:sldId id="812" r:id="rId42"/>
    <p:sldId id="283" r:id="rId43"/>
    <p:sldId id="371"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5" d="100"/>
          <a:sy n="105" d="100"/>
        </p:scale>
        <p:origin x="120" y="1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BB0F8E1-19FB-48EB-A099-A049CAABBD60}" type="datetimeFigureOut">
              <a:rPr lang="en-GB" smtClean="0"/>
              <a:pPr/>
              <a:t>22/03/2024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1344485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BB0F8E1-19FB-48EB-A099-A049CAABBD60}" type="datetimeFigureOut">
              <a:rPr lang="en-GB" smtClean="0"/>
              <a:pPr/>
              <a:t>22/03/2024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233910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BB0F8E1-19FB-48EB-A099-A049CAABBD60}" type="datetimeFigureOut">
              <a:rPr lang="en-GB" smtClean="0"/>
              <a:pPr/>
              <a:t>22/03/2024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2377681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477A-B203-43B6-8AD1-580DC5DD55B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2855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B0F8E1-19FB-48EB-A099-A049CAABBD60}" type="datetimeFigureOut">
              <a:rPr lang="en-GB" smtClean="0"/>
              <a:pPr/>
              <a:t>22/03/2024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2420867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3/22/2024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548411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B0F8E1-19FB-48EB-A099-A049CAABBD60}" type="datetimeFigureOut">
              <a:rPr lang="en-GB" smtClean="0"/>
              <a:pPr/>
              <a:t>22/03/2024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150747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B0F8E1-19FB-48EB-A099-A049CAABBD60}" type="datetimeFigureOut">
              <a:rPr lang="en-GB" smtClean="0"/>
              <a:pPr/>
              <a:t>22/03/2024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115367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B0F8E1-19FB-48EB-A099-A049CAABBD60}" type="datetimeFigureOut">
              <a:rPr lang="en-GB" smtClean="0"/>
              <a:pPr/>
              <a:t>22/03/2024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1355639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B0F8E1-19FB-48EB-A099-A049CAABBD60}" type="datetimeFigureOut">
              <a:rPr lang="en-GB" smtClean="0"/>
              <a:pPr/>
              <a:t>22/03/2024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609250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0F8E1-19FB-48EB-A099-A049CAABBD60}" type="datetimeFigureOut">
              <a:rPr lang="en-GB" smtClean="0"/>
              <a:pPr/>
              <a:t>22/03/2024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127585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Watch lesson the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599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B0F8E1-19FB-48EB-A099-A049CAABBD60}" type="datetimeFigureOut">
              <a:rPr lang="en-GB" smtClean="0"/>
              <a:pPr/>
              <a:t>22/03/2024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222203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B0F8E1-19FB-48EB-A099-A049CAABBD60}" type="datetimeFigureOut">
              <a:rPr lang="en-GB" smtClean="0"/>
              <a:pPr/>
              <a:t>22/03/2024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2038107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0F8E1-19FB-48EB-A099-A049CAABBD60}" type="datetimeFigureOut">
              <a:rPr lang="en-GB" smtClean="0"/>
              <a:pPr/>
              <a:t>22/03/2024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339783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0F8E1-19FB-48EB-A099-A049CAABBD60}" type="datetimeFigureOut">
              <a:rPr lang="en-GB" smtClean="0"/>
              <a:pPr/>
              <a:t>22/03/2024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3934898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7CC339C0-94E9-41C3-A406-5560CD86E053}"/>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A621F16F-B970-4FA5-A074-55ADD406679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5981943-73F8-4F5E-A2C3-5FA29A173802}"/>
              </a:ext>
            </a:extLst>
          </p:cNvPr>
          <p:cNvSpPr>
            <a:spLocks noGrp="1" noChangeArrowheads="1"/>
          </p:cNvSpPr>
          <p:nvPr>
            <p:ph type="sldNum" sz="quarter" idx="12"/>
          </p:nvPr>
        </p:nvSpPr>
        <p:spPr>
          <a:ln/>
        </p:spPr>
        <p:txBody>
          <a:bodyPr/>
          <a:lstStyle>
            <a:lvl1pPr>
              <a:defRPr/>
            </a:lvl1pPr>
          </a:lstStyle>
          <a:p>
            <a:fld id="{6AF04BE5-DCB3-4A30-AA57-525220900847}" type="slidenum">
              <a:rPr lang="en-GB" altLang="en-US"/>
              <a:pPr/>
              <a:t>‹#›</a:t>
            </a:fld>
            <a:endParaRPr lang="en-GB" altLang="en-US"/>
          </a:p>
        </p:txBody>
      </p:sp>
    </p:spTree>
    <p:extLst>
      <p:ext uri="{BB962C8B-B14F-4D97-AF65-F5344CB8AC3E}">
        <p14:creationId xmlns:p14="http://schemas.microsoft.com/office/powerpoint/2010/main" val="675475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a:extLst>
              <a:ext uri="{FF2B5EF4-FFF2-40B4-BE49-F238E27FC236}">
                <a16:creationId xmlns:a16="http://schemas.microsoft.com/office/drawing/2014/main" id="{7834249B-30A5-4D1C-8726-1501262D4999}"/>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FFBA09F4-EF14-4F92-8D42-A68E7AF5FE6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0DAC7349-5BE3-4288-B6E2-B3259E5D1B52}"/>
              </a:ext>
            </a:extLst>
          </p:cNvPr>
          <p:cNvSpPr>
            <a:spLocks noGrp="1" noChangeArrowheads="1"/>
          </p:cNvSpPr>
          <p:nvPr>
            <p:ph type="sldNum" sz="quarter" idx="12"/>
          </p:nvPr>
        </p:nvSpPr>
        <p:spPr>
          <a:ln/>
        </p:spPr>
        <p:txBody>
          <a:bodyPr/>
          <a:lstStyle>
            <a:lvl1pPr>
              <a:defRPr/>
            </a:lvl1pPr>
          </a:lstStyle>
          <a:p>
            <a:fld id="{BC9B590A-6131-4B2E-95AB-BA5E754F358F}" type="slidenum">
              <a:rPr lang="en-GB" altLang="en-US"/>
              <a:pPr/>
              <a:t>‹#›</a:t>
            </a:fld>
            <a:endParaRPr lang="en-GB" altLang="en-US"/>
          </a:p>
        </p:txBody>
      </p:sp>
    </p:spTree>
    <p:extLst>
      <p:ext uri="{BB962C8B-B14F-4D97-AF65-F5344CB8AC3E}">
        <p14:creationId xmlns:p14="http://schemas.microsoft.com/office/powerpoint/2010/main" val="1492589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BB0F8E1-19FB-48EB-A099-A049CAABBD60}" type="datetimeFigureOut">
              <a:rPr lang="en-GB" smtClean="0"/>
              <a:pPr/>
              <a:t>22/03/2024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2602656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BBB0F8E1-19FB-48EB-A099-A049CAABBD60}" type="datetimeFigureOut">
              <a:rPr lang="en-GB" smtClean="0"/>
              <a:pPr/>
              <a:t>22/03/2024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335957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BBB0F8E1-19FB-48EB-A099-A049CAABBD60}" type="datetimeFigureOut">
              <a:rPr lang="en-GB" smtClean="0"/>
              <a:pPr/>
              <a:t>22/03/2024</a:t>
            </a:fld>
            <a:endParaRPr lang="en-GB"/>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313643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BBB0F8E1-19FB-48EB-A099-A049CAABBD60}" type="datetimeFigureOut">
              <a:rPr lang="en-GB" smtClean="0"/>
              <a:pPr/>
              <a:t>22/03/2024</a:t>
            </a:fld>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365593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BBB0F8E1-19FB-48EB-A099-A049CAABBD60}" type="datetimeFigureOut">
              <a:rPr lang="en-GB" smtClean="0"/>
              <a:pPr/>
              <a:t>22/03/2024</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283173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BBB0F8E1-19FB-48EB-A099-A049CAABBD60}" type="datetimeFigureOut">
              <a:rPr lang="en-GB" smtClean="0"/>
              <a:pPr/>
              <a:t>22/03/2024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3041734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BBB0F8E1-19FB-48EB-A099-A049CAABBD60}" type="datetimeFigureOut">
              <a:rPr lang="en-GB" smtClean="0"/>
              <a:pPr/>
              <a:t>22/03/2024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8D4BA02F-5A33-4130-BBE5-0A367E3CDA6C}" type="slidenum">
              <a:rPr lang="en-GB" smtClean="0"/>
              <a:pPr/>
              <a:t>‹#›</a:t>
            </a:fld>
            <a:endParaRPr lang="en-GB"/>
          </a:p>
        </p:txBody>
      </p:sp>
    </p:spTree>
    <p:extLst>
      <p:ext uri="{BB962C8B-B14F-4D97-AF65-F5344CB8AC3E}">
        <p14:creationId xmlns:p14="http://schemas.microsoft.com/office/powerpoint/2010/main" val="118228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45961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3/22/2024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18451175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3">
            <a:extLst>
              <a:ext uri="{FF2B5EF4-FFF2-40B4-BE49-F238E27FC236}">
                <a16:creationId xmlns:a16="http://schemas.microsoft.com/office/drawing/2014/main" id="{EA60802F-02B1-4E01-BCCB-601D7950F22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D875145-FA1A-4646-A81D-459EEF639708}" type="slidenum">
              <a:rPr lang="en-GB" altLang="en-US" sz="1400"/>
              <a:pPr>
                <a:spcBef>
                  <a:spcPct val="0"/>
                </a:spcBef>
                <a:buFontTx/>
                <a:buNone/>
              </a:pPr>
              <a:t>1</a:t>
            </a:fld>
            <a:endParaRPr lang="en-GB" altLang="en-US" sz="1400"/>
          </a:p>
        </p:txBody>
      </p:sp>
      <p:pic>
        <p:nvPicPr>
          <p:cNvPr id="3" name="Picture 2">
            <a:extLst>
              <a:ext uri="{FF2B5EF4-FFF2-40B4-BE49-F238E27FC236}">
                <a16:creationId xmlns:a16="http://schemas.microsoft.com/office/drawing/2014/main" id="{B7815E36-B87F-4655-A42C-CAAC559434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23" b="2975"/>
          <a:stretch/>
        </p:blipFill>
        <p:spPr>
          <a:xfrm>
            <a:off x="2368296" y="1201587"/>
            <a:ext cx="6917117" cy="5656413"/>
          </a:xfrm>
          <a:prstGeom prst="rect">
            <a:avLst/>
          </a:prstGeom>
        </p:spPr>
      </p:pic>
      <p:sp>
        <p:nvSpPr>
          <p:cNvPr id="5" name="Rectangle 4">
            <a:extLst>
              <a:ext uri="{FF2B5EF4-FFF2-40B4-BE49-F238E27FC236}">
                <a16:creationId xmlns:a16="http://schemas.microsoft.com/office/drawing/2014/main" id="{63F441AB-2A4B-403F-A9D0-2CD87168CB4C}"/>
              </a:ext>
            </a:extLst>
          </p:cNvPr>
          <p:cNvSpPr txBox="1">
            <a:spLocks noChangeArrowheads="1"/>
          </p:cNvSpPr>
          <p:nvPr/>
        </p:nvSpPr>
        <p:spPr>
          <a:xfrm>
            <a:off x="609600" y="274638"/>
            <a:ext cx="10972800" cy="914082"/>
          </a:xfrm>
          <a:prstGeom prst="rect">
            <a:avLst/>
          </a:prstGeom>
          <a:solidFill>
            <a:srgbClr val="385723"/>
          </a:solidFill>
          <a:ln>
            <a:solidFill>
              <a:schemeClr val="tx1"/>
            </a:solidFill>
          </a:ln>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GB" b="1" dirty="0">
                <a:solidFill>
                  <a:schemeClr val="bg1"/>
                </a:solidFill>
              </a:rPr>
              <a:t>Year one watchmaking course</a:t>
            </a:r>
            <a:endParaRPr lang="en-GB"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BA29C5E2-7235-4D14-9E95-D8F08CAC2724}"/>
              </a:ext>
            </a:extLst>
          </p:cNvPr>
          <p:cNvSpPr>
            <a:spLocks noGrp="1" noChangeArrowheads="1"/>
          </p:cNvSpPr>
          <p:nvPr>
            <p:ph type="body" idx="1"/>
          </p:nvPr>
        </p:nvSpPr>
        <p:spPr>
          <a:xfrm>
            <a:off x="609600" y="1618489"/>
            <a:ext cx="10972799" cy="5172456"/>
          </a:xfrm>
        </p:spPr>
        <p:txBody>
          <a:bodyPr>
            <a:normAutofit/>
          </a:bodyPr>
          <a:lstStyle/>
          <a:p>
            <a:r>
              <a:rPr lang="en-GB" altLang="en-US" b="1" dirty="0"/>
              <a:t>Depending on the quality of the tools you buy, you can easily double that amount, especially when buying ‘Bergeon’ screwdrivers and ‘Dumont’ tweezers. You will be adding tools to this basic kit as you progress .</a:t>
            </a:r>
          </a:p>
          <a:p>
            <a:r>
              <a:rPr lang="en-GB" altLang="en-US" b="1" dirty="0"/>
              <a:t>I always say, “Buy what you can afford”.</a:t>
            </a:r>
          </a:p>
          <a:p>
            <a:r>
              <a:rPr lang="en-GB" altLang="en-US" b="1" dirty="0"/>
              <a:t>Don’t buy really cheap, as you end up buying twice. I will provide links and guidance as to what tools, prices and where to get them, but you don’t need to worry about tools for now.</a:t>
            </a:r>
          </a:p>
          <a:p>
            <a:pPr eaLnBrk="1" hangingPunct="1">
              <a:lnSpc>
                <a:spcPct val="90000"/>
              </a:lnSpc>
            </a:pPr>
            <a:endParaRPr lang="en-GB" altLang="en-US" b="1" dirty="0"/>
          </a:p>
          <a:p>
            <a:pPr eaLnBrk="1" hangingPunct="1">
              <a:lnSpc>
                <a:spcPct val="90000"/>
              </a:lnSpc>
            </a:pPr>
            <a:endParaRPr lang="en-GB" altLang="en-US" b="1" dirty="0"/>
          </a:p>
          <a:p>
            <a:pPr eaLnBrk="1" hangingPunct="1">
              <a:lnSpc>
                <a:spcPct val="90000"/>
              </a:lnSpc>
            </a:pPr>
            <a:endParaRPr lang="en-GB" altLang="en-US" b="1" dirty="0"/>
          </a:p>
          <a:p>
            <a:pPr marL="0" indent="0" eaLnBrk="1" hangingPunct="1">
              <a:lnSpc>
                <a:spcPct val="90000"/>
              </a:lnSpc>
              <a:buNone/>
            </a:pPr>
            <a:endParaRPr lang="en-GB" altLang="en-US" b="1" dirty="0"/>
          </a:p>
        </p:txBody>
      </p:sp>
      <p:sp>
        <p:nvSpPr>
          <p:cNvPr id="7" name="Rectangle 4">
            <a:extLst>
              <a:ext uri="{FF2B5EF4-FFF2-40B4-BE49-F238E27FC236}">
                <a16:creationId xmlns:a16="http://schemas.microsoft.com/office/drawing/2014/main" id="{B8AD272B-0492-40E4-A7BC-3DA1E9BB673C}"/>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What you need</a:t>
            </a:r>
            <a:endParaRPr lang="en-GB" b="1" dirty="0"/>
          </a:p>
        </p:txBody>
      </p:sp>
    </p:spTree>
    <p:extLst>
      <p:ext uri="{BB962C8B-B14F-4D97-AF65-F5344CB8AC3E}">
        <p14:creationId xmlns:p14="http://schemas.microsoft.com/office/powerpoint/2010/main" val="3771847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BA29C5E2-7235-4D14-9E95-D8F08CAC2724}"/>
              </a:ext>
            </a:extLst>
          </p:cNvPr>
          <p:cNvSpPr>
            <a:spLocks noGrp="1" noChangeArrowheads="1"/>
          </p:cNvSpPr>
          <p:nvPr>
            <p:ph type="body" idx="1"/>
          </p:nvPr>
        </p:nvSpPr>
        <p:spPr>
          <a:xfrm>
            <a:off x="609600" y="1572768"/>
            <a:ext cx="10972799" cy="5145024"/>
          </a:xfrm>
        </p:spPr>
        <p:txBody>
          <a:bodyPr>
            <a:normAutofit/>
          </a:bodyPr>
          <a:lstStyle/>
          <a:p>
            <a:r>
              <a:rPr lang="en-GB" altLang="en-US" b="1" dirty="0"/>
              <a:t>I always advise students to start by buying these seven particular books.</a:t>
            </a:r>
          </a:p>
          <a:p>
            <a:r>
              <a:rPr lang="en-GB" altLang="en-US" b="1" dirty="0"/>
              <a:t>‘Practical Watch Repairing’ – by Donald De Carle.</a:t>
            </a:r>
          </a:p>
          <a:p>
            <a:r>
              <a:rPr lang="en-GB" altLang="en-US" b="1" dirty="0"/>
              <a:t>‘The Watch Repairer’s Manual’ – by Henry B Fried.</a:t>
            </a:r>
          </a:p>
          <a:p>
            <a:r>
              <a:rPr lang="en-GB" altLang="en-US" b="1" dirty="0"/>
              <a:t>‘The Watch Repairer’s Manual’ – by H. Jendritzki</a:t>
            </a:r>
          </a:p>
          <a:p>
            <a:r>
              <a:rPr lang="en-GB" altLang="en-US" b="1" dirty="0"/>
              <a:t>‘Bench Practices for Watch Repairers’ – by Henry B Fried.</a:t>
            </a:r>
          </a:p>
          <a:p>
            <a:r>
              <a:rPr lang="en-GB" altLang="en-US" b="1" dirty="0"/>
              <a:t>‘Watch &amp; Clock Making &amp; Repairing’ – by W J Gazeley.</a:t>
            </a:r>
          </a:p>
          <a:p>
            <a:r>
              <a:rPr lang="en-GB" altLang="en-US" b="1" dirty="0"/>
              <a:t>‘The Watch Escapement’ – by Henry Fried</a:t>
            </a:r>
          </a:p>
          <a:p>
            <a:r>
              <a:rPr lang="en-GB" altLang="en-US" b="1" dirty="0"/>
              <a:t>‘The Theory of Horology’ – by Charles Andre Reymondin </a:t>
            </a:r>
          </a:p>
          <a:p>
            <a:pPr marL="0" indent="0">
              <a:buNone/>
            </a:pPr>
            <a:r>
              <a:rPr lang="fr-FR" b="1" dirty="0"/>
              <a:t>   This last book is expensive, by worth it!</a:t>
            </a:r>
            <a:endParaRPr lang="en-GB" altLang="en-US" b="1" dirty="0"/>
          </a:p>
        </p:txBody>
      </p:sp>
      <p:sp>
        <p:nvSpPr>
          <p:cNvPr id="7" name="Rectangle 4">
            <a:extLst>
              <a:ext uri="{FF2B5EF4-FFF2-40B4-BE49-F238E27FC236}">
                <a16:creationId xmlns:a16="http://schemas.microsoft.com/office/drawing/2014/main" id="{3334C7BA-7232-4797-9B0A-906F3886E99A}"/>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What you need</a:t>
            </a:r>
            <a:endParaRPr lang="en-GB" b="1" dirty="0"/>
          </a:p>
        </p:txBody>
      </p:sp>
    </p:spTree>
    <p:extLst>
      <p:ext uri="{BB962C8B-B14F-4D97-AF65-F5344CB8AC3E}">
        <p14:creationId xmlns:p14="http://schemas.microsoft.com/office/powerpoint/2010/main" val="616077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BA29C5E2-7235-4D14-9E95-D8F08CAC2724}"/>
              </a:ext>
            </a:extLst>
          </p:cNvPr>
          <p:cNvSpPr>
            <a:spLocks noGrp="1" noChangeArrowheads="1"/>
          </p:cNvSpPr>
          <p:nvPr>
            <p:ph type="body" idx="1"/>
          </p:nvPr>
        </p:nvSpPr>
        <p:spPr>
          <a:xfrm>
            <a:off x="609600" y="1737360"/>
            <a:ext cx="10972799" cy="4980432"/>
          </a:xfrm>
        </p:spPr>
        <p:txBody>
          <a:bodyPr>
            <a:normAutofit/>
          </a:bodyPr>
          <a:lstStyle/>
          <a:p>
            <a:pPr eaLnBrk="1" hangingPunct="1">
              <a:lnSpc>
                <a:spcPct val="90000"/>
              </a:lnSpc>
            </a:pPr>
            <a:r>
              <a:rPr lang="en-GB" altLang="en-US" b="1" dirty="0"/>
              <a:t>If you want to take this up as a hobby or profession, then you will want certain tools at home such as a staking set and a jewelling set, that we have to use in the classroom. These two tools cost between £250 to £500 each, sometimes more, depending on the brand and the quality of the tool.</a:t>
            </a:r>
          </a:p>
          <a:p>
            <a:pPr eaLnBrk="1" hangingPunct="1">
              <a:lnSpc>
                <a:spcPct val="90000"/>
              </a:lnSpc>
            </a:pPr>
            <a:r>
              <a:rPr lang="en-GB" altLang="en-US" b="1" dirty="0"/>
              <a:t>Watchmaker’s lubricants are ridiculously expensive. A set of four or five oils/greases will cost over £100.</a:t>
            </a:r>
          </a:p>
          <a:p>
            <a:pPr eaLnBrk="1" hangingPunct="1">
              <a:lnSpc>
                <a:spcPct val="90000"/>
              </a:lnSpc>
            </a:pPr>
            <a:r>
              <a:rPr lang="en-GB" altLang="en-US" b="1" dirty="0"/>
              <a:t>A decent ultrasonic or watch cleaning machine may cost between £100 to £500 and the ‘waterless’ professional watch cleaning fluids and rinse will be about £60 to £100, but these will clean over 150 watch movements.</a:t>
            </a:r>
          </a:p>
        </p:txBody>
      </p:sp>
      <p:sp>
        <p:nvSpPr>
          <p:cNvPr id="7" name="Rectangle 4">
            <a:extLst>
              <a:ext uri="{FF2B5EF4-FFF2-40B4-BE49-F238E27FC236}">
                <a16:creationId xmlns:a16="http://schemas.microsoft.com/office/drawing/2014/main" id="{3334C7BA-7232-4797-9B0A-906F3886E99A}"/>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What you need</a:t>
            </a:r>
            <a:endParaRPr lang="en-GB" b="1" dirty="0"/>
          </a:p>
        </p:txBody>
      </p:sp>
    </p:spTree>
    <p:extLst>
      <p:ext uri="{BB962C8B-B14F-4D97-AF65-F5344CB8AC3E}">
        <p14:creationId xmlns:p14="http://schemas.microsoft.com/office/powerpoint/2010/main" val="4099199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BA29C5E2-7235-4D14-9E95-D8F08CAC2724}"/>
              </a:ext>
            </a:extLst>
          </p:cNvPr>
          <p:cNvSpPr>
            <a:spLocks noGrp="1" noChangeArrowheads="1"/>
          </p:cNvSpPr>
          <p:nvPr>
            <p:ph type="body" idx="1"/>
          </p:nvPr>
        </p:nvSpPr>
        <p:spPr>
          <a:xfrm>
            <a:off x="609600" y="1737360"/>
            <a:ext cx="10972799" cy="4980432"/>
          </a:xfrm>
        </p:spPr>
        <p:txBody>
          <a:bodyPr>
            <a:normAutofit/>
          </a:bodyPr>
          <a:lstStyle/>
          <a:p>
            <a:pPr eaLnBrk="1" hangingPunct="1">
              <a:lnSpc>
                <a:spcPct val="90000"/>
              </a:lnSpc>
            </a:pPr>
            <a:r>
              <a:rPr lang="en-GB" altLang="en-US" b="1" dirty="0"/>
              <a:t>A timegrapher, tests to see how accurate the watch is keeping time, as well as other readings. The Weishi 1900 model, which I advise students to buy, costs approximately £150 to £200.</a:t>
            </a:r>
          </a:p>
          <a:p>
            <a:pPr eaLnBrk="1" hangingPunct="1">
              <a:lnSpc>
                <a:spcPct val="90000"/>
              </a:lnSpc>
            </a:pPr>
            <a:r>
              <a:rPr lang="en-GB" altLang="en-US" b="1" dirty="0"/>
              <a:t>We have all of these tools and equipment for students to use in the classroom and stress it is not necessary to buy these items, but you may want to invest in your own equipment so you can do certain tasks at home and not have to wait for the next lesson to use them.</a:t>
            </a:r>
          </a:p>
          <a:p>
            <a:pPr marL="0" indent="0" eaLnBrk="1" hangingPunct="1">
              <a:lnSpc>
                <a:spcPct val="90000"/>
              </a:lnSpc>
              <a:buNone/>
            </a:pPr>
            <a:endParaRPr lang="en-GB" altLang="en-US" b="1" dirty="0"/>
          </a:p>
        </p:txBody>
      </p:sp>
      <p:sp>
        <p:nvSpPr>
          <p:cNvPr id="7" name="Rectangle 4">
            <a:extLst>
              <a:ext uri="{FF2B5EF4-FFF2-40B4-BE49-F238E27FC236}">
                <a16:creationId xmlns:a16="http://schemas.microsoft.com/office/drawing/2014/main" id="{3334C7BA-7232-4797-9B0A-906F3886E99A}"/>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What you need</a:t>
            </a:r>
            <a:endParaRPr lang="en-GB" b="1" dirty="0"/>
          </a:p>
        </p:txBody>
      </p:sp>
    </p:spTree>
    <p:extLst>
      <p:ext uri="{BB962C8B-B14F-4D97-AF65-F5344CB8AC3E}">
        <p14:creationId xmlns:p14="http://schemas.microsoft.com/office/powerpoint/2010/main" val="3036742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BA29C5E2-7235-4D14-9E95-D8F08CAC2724}"/>
              </a:ext>
            </a:extLst>
          </p:cNvPr>
          <p:cNvSpPr>
            <a:spLocks noGrp="1" noChangeArrowheads="1"/>
          </p:cNvSpPr>
          <p:nvPr>
            <p:ph type="body" idx="1"/>
          </p:nvPr>
        </p:nvSpPr>
        <p:spPr>
          <a:xfrm>
            <a:off x="609599" y="1853501"/>
            <a:ext cx="10972799" cy="4609293"/>
          </a:xfrm>
        </p:spPr>
        <p:txBody>
          <a:bodyPr/>
          <a:lstStyle/>
          <a:p>
            <a:pPr eaLnBrk="1" hangingPunct="1">
              <a:lnSpc>
                <a:spcPct val="90000"/>
              </a:lnSpc>
            </a:pPr>
            <a:r>
              <a:rPr lang="en-GB" altLang="en-US" b="1" dirty="0"/>
              <a:t>The first complete watch you are going to learn with is a copy of the ETA 6497 which is used throughout the world in watch schools. We already have these watches for your first lesson, so don’t worry!  £80 is added to the course fee to cover the cost of this watch, which is yours to keep and any spare parts needed along the way.</a:t>
            </a:r>
          </a:p>
          <a:p>
            <a:pPr eaLnBrk="1" hangingPunct="1">
              <a:lnSpc>
                <a:spcPct val="90000"/>
              </a:lnSpc>
            </a:pPr>
            <a:r>
              <a:rPr lang="en-GB" altLang="en-US" b="1" dirty="0"/>
              <a:t>You will need to obtain the remaining watches on which to learn with and follow the lessons. I suggest you get an eBay account to acquire these watches. I will talk more about which watches you need, so don’t stress, there’s no rush.</a:t>
            </a:r>
          </a:p>
        </p:txBody>
      </p:sp>
      <p:sp>
        <p:nvSpPr>
          <p:cNvPr id="7" name="Rectangle 4">
            <a:extLst>
              <a:ext uri="{FF2B5EF4-FFF2-40B4-BE49-F238E27FC236}">
                <a16:creationId xmlns:a16="http://schemas.microsoft.com/office/drawing/2014/main" id="{CF1527B8-B060-4293-9BCC-284382E76466}"/>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You’ll need the following watches</a:t>
            </a:r>
            <a:endParaRPr lang="en-GB"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7A0F7B06-E108-450F-B5FF-4318AA924FE4}"/>
              </a:ext>
            </a:extLst>
          </p:cNvPr>
          <p:cNvSpPr>
            <a:spLocks noGrp="1" noChangeArrowheads="1"/>
          </p:cNvSpPr>
          <p:nvPr>
            <p:ph type="body" idx="1"/>
          </p:nvPr>
        </p:nvSpPr>
        <p:spPr>
          <a:xfrm>
            <a:off x="609600" y="2060848"/>
            <a:ext cx="11137392" cy="4997450"/>
          </a:xfrm>
        </p:spPr>
        <p:txBody>
          <a:bodyPr>
            <a:normAutofit/>
          </a:bodyPr>
          <a:lstStyle/>
          <a:p>
            <a:pPr marL="514350" indent="-514350" eaLnBrk="1" hangingPunct="1">
              <a:lnSpc>
                <a:spcPct val="90000"/>
              </a:lnSpc>
              <a:buFont typeface="+mj-lt"/>
              <a:buAutoNum type="arabicPeriod"/>
              <a:defRPr/>
            </a:pPr>
            <a:r>
              <a:rPr lang="en-GB" altLang="en-US" b="1" dirty="0"/>
              <a:t>ETA 6947; a pocket watch movement in modern wrist watch form. We’ll be working on a copy of this renowned watch, made by Sea-Gull. This is a very big watch movement to gain an understanding of the part names and how each of the five sections of the watch works, before taking that understanding onto the next watch…</a:t>
            </a:r>
          </a:p>
          <a:p>
            <a:pPr marL="514350" indent="-514350">
              <a:buFont typeface="+mj-lt"/>
              <a:buAutoNum type="arabicPeriod"/>
              <a:defRPr/>
            </a:pPr>
            <a:r>
              <a:rPr lang="en-GB" altLang="en-US" b="1" dirty="0"/>
              <a:t>BFG Baumgartner 866 ‘pin pallet’ movement wristwatch. On this movement you’ll learn how to use a staking set, as well as service this ‘Roskopf’ type movement, which most watchmakers turn their noses up at. Find out why…</a:t>
            </a:r>
          </a:p>
          <a:p>
            <a:pPr marL="0" indent="0">
              <a:buNone/>
              <a:defRPr/>
            </a:pPr>
            <a:endParaRPr lang="en-GB" b="1" dirty="0"/>
          </a:p>
          <a:p>
            <a:pPr marL="514350" indent="-514350">
              <a:buFont typeface="+mj-lt"/>
              <a:buAutoNum type="arabicPeriod"/>
              <a:defRPr/>
            </a:pPr>
            <a:endParaRPr lang="en-GB" altLang="en-US" b="1" dirty="0"/>
          </a:p>
          <a:p>
            <a:pPr marL="514350" indent="-514350">
              <a:buFont typeface="+mj-lt"/>
              <a:buAutoNum type="arabicPeriod"/>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514350" indent="-514350">
              <a:buFont typeface="+mj-lt"/>
              <a:buAutoNum type="arabicPeriod"/>
              <a:defRPr/>
            </a:pPr>
            <a:endParaRPr lang="en-GB" altLang="en-US" b="1" dirty="0"/>
          </a:p>
          <a:p>
            <a:pPr marL="514350" indent="-514350" eaLnBrk="1" hangingPunct="1">
              <a:lnSpc>
                <a:spcPct val="90000"/>
              </a:lnSpc>
              <a:buFont typeface="+mj-lt"/>
              <a:buAutoNum type="arabicPeriod"/>
              <a:defRPr/>
            </a:pPr>
            <a:endParaRPr lang="en-GB" altLang="en-US" b="1" dirty="0"/>
          </a:p>
          <a:p>
            <a:pPr marL="514350" indent="-514350" eaLnBrk="1" hangingPunct="1">
              <a:lnSpc>
                <a:spcPct val="90000"/>
              </a:lnSpc>
              <a:buFont typeface="+mj-lt"/>
              <a:buAutoNum type="arabicPeriod"/>
              <a:defRPr/>
            </a:pPr>
            <a:endParaRPr lang="en-GB" altLang="en-US" b="1" dirty="0"/>
          </a:p>
          <a:p>
            <a:pPr marL="0" indent="0">
              <a:buNone/>
              <a:defRPr/>
            </a:pPr>
            <a:endParaRPr lang="en-GB" altLang="en-US" sz="2400" dirty="0"/>
          </a:p>
          <a:p>
            <a:pPr eaLnBrk="1" hangingPunct="1">
              <a:lnSpc>
                <a:spcPct val="90000"/>
              </a:lnSpc>
              <a:defRPr/>
            </a:pPr>
            <a:endParaRPr lang="en-GB" altLang="en-US" dirty="0"/>
          </a:p>
          <a:p>
            <a:pPr eaLnBrk="1" hangingPunct="1">
              <a:lnSpc>
                <a:spcPct val="90000"/>
              </a:lnSpc>
              <a:defRPr/>
            </a:pPr>
            <a:endParaRPr lang="en-GB" altLang="en-US" dirty="0"/>
          </a:p>
          <a:p>
            <a:pPr eaLnBrk="1" hangingPunct="1">
              <a:lnSpc>
                <a:spcPct val="90000"/>
              </a:lnSpc>
              <a:defRPr/>
            </a:pPr>
            <a:endParaRPr lang="en-GB" altLang="en-US" dirty="0"/>
          </a:p>
          <a:p>
            <a:pPr eaLnBrk="1" hangingPunct="1">
              <a:lnSpc>
                <a:spcPct val="90000"/>
              </a:lnSpc>
              <a:defRPr/>
            </a:pPr>
            <a:endParaRPr lang="en-GB" altLang="en-US" dirty="0"/>
          </a:p>
        </p:txBody>
      </p:sp>
      <p:sp>
        <p:nvSpPr>
          <p:cNvPr id="5125" name="TextBox 6">
            <a:extLst>
              <a:ext uri="{FF2B5EF4-FFF2-40B4-BE49-F238E27FC236}">
                <a16:creationId xmlns:a16="http://schemas.microsoft.com/office/drawing/2014/main" id="{A0C83E95-CB78-449F-B168-C2FFB9FDDD16}"/>
              </a:ext>
            </a:extLst>
          </p:cNvPr>
          <p:cNvSpPr txBox="1">
            <a:spLocks noChangeArrowheads="1"/>
          </p:cNvSpPr>
          <p:nvPr/>
        </p:nvSpPr>
        <p:spPr bwMode="auto">
          <a:xfrm>
            <a:off x="9983789" y="6308725"/>
            <a:ext cx="314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9C9105D-4785-4CA7-BCA4-F8BC3027CF53}" type="slidenum">
              <a:rPr lang="en-GB" altLang="en-US" sz="1800"/>
              <a:pPr eaLnBrk="1" hangingPunct="1">
                <a:spcBef>
                  <a:spcPct val="0"/>
                </a:spcBef>
                <a:buFontTx/>
                <a:buNone/>
              </a:pPr>
              <a:t>15</a:t>
            </a:fld>
            <a:endParaRPr lang="en-GB" altLang="en-US" sz="1800"/>
          </a:p>
        </p:txBody>
      </p:sp>
      <p:sp>
        <p:nvSpPr>
          <p:cNvPr id="5" name="Rectangle 4">
            <a:extLst>
              <a:ext uri="{FF2B5EF4-FFF2-40B4-BE49-F238E27FC236}">
                <a16:creationId xmlns:a16="http://schemas.microsoft.com/office/drawing/2014/main" id="{29E98BD3-1176-4A86-88A7-4A3E2FE6F030}"/>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Movements we will work on</a:t>
            </a:r>
            <a:endParaRPr lang="en-GB" b="1" dirty="0"/>
          </a:p>
        </p:txBody>
      </p:sp>
    </p:spTree>
    <p:extLst>
      <p:ext uri="{BB962C8B-B14F-4D97-AF65-F5344CB8AC3E}">
        <p14:creationId xmlns:p14="http://schemas.microsoft.com/office/powerpoint/2010/main" val="202708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7">
            <a:extLst>
              <a:ext uri="{FF2B5EF4-FFF2-40B4-BE49-F238E27FC236}">
                <a16:creationId xmlns:a16="http://schemas.microsoft.com/office/drawing/2014/main" id="{8A908373-9AAD-42E4-88C4-E33F774D13E4}"/>
              </a:ext>
            </a:extLst>
          </p:cNvPr>
          <p:cNvSpPr>
            <a:spLocks noChangeArrowheads="1"/>
          </p:cNvSpPr>
          <p:nvPr/>
        </p:nvSpPr>
        <p:spPr bwMode="auto">
          <a:xfrm>
            <a:off x="4362773" y="1483261"/>
            <a:ext cx="6132200" cy="239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GB" altLang="en-US" sz="2000" b="1" dirty="0"/>
              <a:t>The ST36 movement </a:t>
            </a:r>
          </a:p>
          <a:p>
            <a:pPr eaLnBrk="1" hangingPunct="1">
              <a:buFontTx/>
              <a:buNone/>
            </a:pPr>
            <a:r>
              <a:rPr lang="en-GB" altLang="en-US" sz="2000" b="1" dirty="0"/>
              <a:t>This movement is a copy of the Unitas 6497 which was developed in 1949 as a modern and easily serviced pocket watch movement.</a:t>
            </a:r>
          </a:p>
          <a:p>
            <a:pPr eaLnBrk="1" hangingPunct="1">
              <a:buFontTx/>
              <a:buNone/>
            </a:pPr>
            <a:r>
              <a:rPr lang="en-GB" altLang="en-US" sz="2000" b="1" dirty="0"/>
              <a:t>This is a big movement, which makes working on it easier!</a:t>
            </a:r>
          </a:p>
          <a:p>
            <a:pPr algn="ctr" eaLnBrk="1" hangingPunct="1">
              <a:buFontTx/>
              <a:buNone/>
            </a:pPr>
            <a:r>
              <a:rPr lang="en-GB" altLang="en-US" sz="1800" dirty="0"/>
              <a:t> </a:t>
            </a:r>
          </a:p>
        </p:txBody>
      </p:sp>
      <p:sp>
        <p:nvSpPr>
          <p:cNvPr id="10245" name="Text Box 11">
            <a:extLst>
              <a:ext uri="{FF2B5EF4-FFF2-40B4-BE49-F238E27FC236}">
                <a16:creationId xmlns:a16="http://schemas.microsoft.com/office/drawing/2014/main" id="{AF781017-AAB8-453F-ACC2-51A43F40E387}"/>
              </a:ext>
            </a:extLst>
          </p:cNvPr>
          <p:cNvSpPr txBox="1">
            <a:spLocks noChangeArrowheads="1"/>
          </p:cNvSpPr>
          <p:nvPr/>
        </p:nvSpPr>
        <p:spPr bwMode="auto">
          <a:xfrm>
            <a:off x="609600" y="5039726"/>
            <a:ext cx="574470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b="1" dirty="0"/>
              <a:t>This widely used teaching movement, available in a wide variety of case styles and at 36.6mm diameter is found in both pocket watches and modern oversize sports watches.</a:t>
            </a:r>
            <a:endParaRPr lang="en-GB" altLang="en-US" sz="1800" b="1" dirty="0"/>
          </a:p>
        </p:txBody>
      </p:sp>
      <p:sp>
        <p:nvSpPr>
          <p:cNvPr id="10246" name="TextBox 7">
            <a:extLst>
              <a:ext uri="{FF2B5EF4-FFF2-40B4-BE49-F238E27FC236}">
                <a16:creationId xmlns:a16="http://schemas.microsoft.com/office/drawing/2014/main" id="{62E90C59-C72A-43C0-B3B3-F73458886E5A}"/>
              </a:ext>
            </a:extLst>
          </p:cNvPr>
          <p:cNvSpPr txBox="1">
            <a:spLocks noChangeArrowheads="1"/>
          </p:cNvSpPr>
          <p:nvPr/>
        </p:nvSpPr>
        <p:spPr bwMode="auto">
          <a:xfrm>
            <a:off x="9983788" y="6308725"/>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217F0D9F-54B3-4A40-BD01-395D0BD23C92}" type="slidenum">
              <a:rPr lang="en-GB" altLang="en-US" sz="1800"/>
              <a:pPr eaLnBrk="1" hangingPunct="1">
                <a:spcBef>
                  <a:spcPct val="0"/>
                </a:spcBef>
                <a:buFontTx/>
                <a:buNone/>
              </a:pPr>
              <a:t>16</a:t>
            </a:fld>
            <a:endParaRPr lang="en-GB" altLang="en-US" sz="1800"/>
          </a:p>
        </p:txBody>
      </p:sp>
      <p:pic>
        <p:nvPicPr>
          <p:cNvPr id="3" name="Picture 2">
            <a:extLst>
              <a:ext uri="{FF2B5EF4-FFF2-40B4-BE49-F238E27FC236}">
                <a16:creationId xmlns:a16="http://schemas.microsoft.com/office/drawing/2014/main" id="{A5EDA403-C3D3-4299-9930-8C668B9F58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451" t="13250" r="23226" b="17451"/>
          <a:stretch/>
        </p:blipFill>
        <p:spPr>
          <a:xfrm>
            <a:off x="609600" y="1513895"/>
            <a:ext cx="3537311" cy="3384376"/>
          </a:xfrm>
          <a:prstGeom prst="rect">
            <a:avLst/>
          </a:prstGeom>
        </p:spPr>
      </p:pic>
      <p:pic>
        <p:nvPicPr>
          <p:cNvPr id="6" name="Picture 5">
            <a:extLst>
              <a:ext uri="{FF2B5EF4-FFF2-40B4-BE49-F238E27FC236}">
                <a16:creationId xmlns:a16="http://schemas.microsoft.com/office/drawing/2014/main" id="{78F332B1-53B1-4101-8DE7-1F7855B283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13" r="10626" b="27940"/>
          <a:stretch/>
        </p:blipFill>
        <p:spPr>
          <a:xfrm>
            <a:off x="7032103" y="3501007"/>
            <a:ext cx="4204167" cy="3170669"/>
          </a:xfrm>
          <a:prstGeom prst="rect">
            <a:avLst/>
          </a:prstGeom>
        </p:spPr>
      </p:pic>
      <p:sp>
        <p:nvSpPr>
          <p:cNvPr id="10" name="Rectangle 4">
            <a:extLst>
              <a:ext uri="{FF2B5EF4-FFF2-40B4-BE49-F238E27FC236}">
                <a16:creationId xmlns:a16="http://schemas.microsoft.com/office/drawing/2014/main" id="{90C88ABA-80FE-4015-B0EA-0EB69C9378D7}"/>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The first watch we’ll work on</a:t>
            </a:r>
            <a:endParaRPr lang="en-GB"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5">
            <a:extLst>
              <a:ext uri="{FF2B5EF4-FFF2-40B4-BE49-F238E27FC236}">
                <a16:creationId xmlns:a16="http://schemas.microsoft.com/office/drawing/2014/main" id="{08C4D8B0-6EC9-457B-90CF-8F68398580B4}"/>
              </a:ext>
            </a:extLst>
          </p:cNvPr>
          <p:cNvSpPr txBox="1">
            <a:spLocks noChangeArrowheads="1"/>
          </p:cNvSpPr>
          <p:nvPr/>
        </p:nvSpPr>
        <p:spPr bwMode="auto">
          <a:xfrm>
            <a:off x="9983788" y="6308725"/>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92A64D30-128B-4D13-BEF6-24D74B4E2AF4}" type="slidenum">
              <a:rPr lang="en-GB" altLang="en-US" sz="1800"/>
              <a:pPr eaLnBrk="1" hangingPunct="1">
                <a:spcBef>
                  <a:spcPct val="0"/>
                </a:spcBef>
                <a:buFontTx/>
                <a:buNone/>
              </a:pPr>
              <a:t>17</a:t>
            </a:fld>
            <a:endParaRPr lang="en-GB" altLang="en-US" sz="1800"/>
          </a:p>
        </p:txBody>
      </p:sp>
      <p:pic>
        <p:nvPicPr>
          <p:cNvPr id="11269" name="Content Placeholder 3">
            <a:extLst>
              <a:ext uri="{FF2B5EF4-FFF2-40B4-BE49-F238E27FC236}">
                <a16:creationId xmlns:a16="http://schemas.microsoft.com/office/drawing/2014/main" id="{13A6C5A3-E3F1-4608-AFD9-189F511DDC2A}"/>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9021311" y="3597720"/>
            <a:ext cx="3170689" cy="3260280"/>
          </a:xfrm>
        </p:spPr>
      </p:pic>
      <p:sp>
        <p:nvSpPr>
          <p:cNvPr id="11271" name="Text Placeholder 8">
            <a:extLst>
              <a:ext uri="{FF2B5EF4-FFF2-40B4-BE49-F238E27FC236}">
                <a16:creationId xmlns:a16="http://schemas.microsoft.com/office/drawing/2014/main" id="{B46C9931-BB28-4147-B3EB-4DE80FC8236A}"/>
              </a:ext>
            </a:extLst>
          </p:cNvPr>
          <p:cNvSpPr>
            <a:spLocks noGrp="1" noChangeArrowheads="1"/>
          </p:cNvSpPr>
          <p:nvPr>
            <p:ph type="body" sz="half" idx="1"/>
          </p:nvPr>
        </p:nvSpPr>
        <p:spPr>
          <a:xfrm>
            <a:off x="237744" y="1924887"/>
            <a:ext cx="5733287" cy="4753170"/>
          </a:xfrm>
        </p:spPr>
        <p:txBody>
          <a:bodyPr>
            <a:noAutofit/>
          </a:bodyPr>
          <a:lstStyle/>
          <a:p>
            <a:pPr marL="0" indent="0">
              <a:buNone/>
            </a:pPr>
            <a:r>
              <a:rPr lang="en-GB" altLang="en-US" sz="2400" b="1" dirty="0"/>
              <a:t>The Baumgartner BFG 866 is a ‘pin pallet’ watch with a centre-seconds hand, sold under various names.</a:t>
            </a:r>
          </a:p>
          <a:p>
            <a:pPr marL="0" indent="0">
              <a:buNone/>
            </a:pPr>
            <a:r>
              <a:rPr lang="en-GB" altLang="en-US" sz="2400" b="1" dirty="0"/>
              <a:t>This is worlds apart from the first watch in quality of parts.</a:t>
            </a:r>
          </a:p>
          <a:p>
            <a:pPr marL="0" indent="0">
              <a:buNone/>
            </a:pPr>
            <a:r>
              <a:rPr lang="en-GB" altLang="en-US" sz="2400" b="1" dirty="0"/>
              <a:t>These watches can come with a calendar, but only buy ones without this complication, as in the pictures. They don’t always come with a crown at the 4 o’clock position, but it is usual. A screw-back is favourable.</a:t>
            </a:r>
          </a:p>
        </p:txBody>
      </p:sp>
      <p:sp>
        <p:nvSpPr>
          <p:cNvPr id="11" name="Rectangle 4">
            <a:extLst>
              <a:ext uri="{FF2B5EF4-FFF2-40B4-BE49-F238E27FC236}">
                <a16:creationId xmlns:a16="http://schemas.microsoft.com/office/drawing/2014/main" id="{DE959C3A-050A-4145-91C6-4D30B0E694FE}"/>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The 2</a:t>
            </a:r>
            <a:r>
              <a:rPr lang="en-GB" b="1" baseline="30000" dirty="0">
                <a:solidFill>
                  <a:schemeClr val="bg1"/>
                </a:solidFill>
              </a:rPr>
              <a:t>nd</a:t>
            </a:r>
            <a:r>
              <a:rPr lang="en-GB" b="1" dirty="0">
                <a:solidFill>
                  <a:schemeClr val="bg1"/>
                </a:solidFill>
              </a:rPr>
              <a:t> watch we’ll work on</a:t>
            </a:r>
            <a:endParaRPr lang="en-GB" b="1" dirty="0"/>
          </a:p>
        </p:txBody>
      </p:sp>
      <p:pic>
        <p:nvPicPr>
          <p:cNvPr id="9" name="Picture 2" descr="http://forums.watchuseek.com/attachments/f11/275176d1271001932-lucerne-1970s-find-help-needed-sat9thpics-017.jpg">
            <a:extLst>
              <a:ext uri="{FF2B5EF4-FFF2-40B4-BE49-F238E27FC236}">
                <a16:creationId xmlns:a16="http://schemas.microsoft.com/office/drawing/2014/main" id="{139830D6-67F6-1C4E-2375-E5100C4E0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38" t="27944" r="11432" b="26123"/>
          <a:stretch/>
        </p:blipFill>
        <p:spPr bwMode="auto">
          <a:xfrm>
            <a:off x="5572723" y="1417638"/>
            <a:ext cx="3448465" cy="308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7A0F7B06-E108-450F-B5FF-4318AA924FE4}"/>
              </a:ext>
            </a:extLst>
          </p:cNvPr>
          <p:cNvSpPr>
            <a:spLocks noGrp="1" noChangeArrowheads="1"/>
          </p:cNvSpPr>
          <p:nvPr>
            <p:ph type="body" idx="1"/>
          </p:nvPr>
        </p:nvSpPr>
        <p:spPr>
          <a:xfrm>
            <a:off x="609600" y="2060848"/>
            <a:ext cx="11137392" cy="4997450"/>
          </a:xfrm>
        </p:spPr>
        <p:txBody>
          <a:bodyPr>
            <a:normAutofit/>
          </a:bodyPr>
          <a:lstStyle/>
          <a:p>
            <a:pPr marL="514350" indent="-514350">
              <a:buFont typeface="+mj-lt"/>
              <a:buAutoNum type="arabicPeriod" startAt="3"/>
              <a:defRPr/>
            </a:pPr>
            <a:r>
              <a:rPr lang="en-GB" altLang="en-US" b="1" dirty="0"/>
              <a:t>An Incabloc/shock protection calendar watch of your choice. Adding the extra ‘complication’ of a date wheel. This will give you an understanding of how the date wheel is driven and why it won’t, if there is a fault.</a:t>
            </a:r>
          </a:p>
          <a:p>
            <a:pPr marL="514350" indent="-514350">
              <a:buFont typeface="+mj-lt"/>
              <a:buAutoNum type="arabicPeriod" startAt="3"/>
              <a:defRPr/>
            </a:pPr>
            <a:r>
              <a:rPr lang="en-GB" altLang="en-US" b="1" dirty="0"/>
              <a:t>Luch 2209 movement. This is a remarkable 23 jewels Soviet watch, with an ultra thin and unusual layout. Also marketed as Sekonda de Luxe &amp; Poljot, amongst other names. We’ll also really take a in depth look at the power transfer of the ‘gear train’ and fully understand how important that understanding is to diagnose some faults.</a:t>
            </a:r>
          </a:p>
          <a:p>
            <a:pPr marL="0" indent="0">
              <a:buNone/>
              <a:defRPr/>
            </a:pPr>
            <a:endParaRPr lang="en-GB" b="1" dirty="0"/>
          </a:p>
          <a:p>
            <a:pPr marL="514350" indent="-514350">
              <a:buFont typeface="+mj-lt"/>
              <a:buAutoNum type="arabicPeriod"/>
              <a:defRPr/>
            </a:pPr>
            <a:endParaRPr lang="en-GB" altLang="en-US" b="1" dirty="0"/>
          </a:p>
          <a:p>
            <a:pPr marL="514350" indent="-514350">
              <a:buFont typeface="+mj-lt"/>
              <a:buAutoNum type="arabicPeriod"/>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514350" indent="-514350">
              <a:buFont typeface="+mj-lt"/>
              <a:buAutoNum type="arabicPeriod"/>
              <a:defRPr/>
            </a:pPr>
            <a:endParaRPr lang="en-GB" altLang="en-US" b="1" dirty="0"/>
          </a:p>
          <a:p>
            <a:pPr marL="514350" indent="-514350" eaLnBrk="1" hangingPunct="1">
              <a:lnSpc>
                <a:spcPct val="90000"/>
              </a:lnSpc>
              <a:buFont typeface="+mj-lt"/>
              <a:buAutoNum type="arabicPeriod"/>
              <a:defRPr/>
            </a:pPr>
            <a:endParaRPr lang="en-GB" altLang="en-US" b="1" dirty="0"/>
          </a:p>
          <a:p>
            <a:pPr marL="514350" indent="-514350" eaLnBrk="1" hangingPunct="1">
              <a:lnSpc>
                <a:spcPct val="90000"/>
              </a:lnSpc>
              <a:buFont typeface="+mj-lt"/>
              <a:buAutoNum type="arabicPeriod"/>
              <a:defRPr/>
            </a:pPr>
            <a:endParaRPr lang="en-GB" altLang="en-US" b="1" dirty="0"/>
          </a:p>
          <a:p>
            <a:pPr marL="0" indent="0">
              <a:buNone/>
              <a:defRPr/>
            </a:pPr>
            <a:endParaRPr lang="en-GB" altLang="en-US" sz="2400" dirty="0"/>
          </a:p>
          <a:p>
            <a:pPr eaLnBrk="1" hangingPunct="1">
              <a:lnSpc>
                <a:spcPct val="90000"/>
              </a:lnSpc>
              <a:defRPr/>
            </a:pPr>
            <a:endParaRPr lang="en-GB" altLang="en-US" dirty="0"/>
          </a:p>
          <a:p>
            <a:pPr eaLnBrk="1" hangingPunct="1">
              <a:lnSpc>
                <a:spcPct val="90000"/>
              </a:lnSpc>
              <a:defRPr/>
            </a:pPr>
            <a:endParaRPr lang="en-GB" altLang="en-US" dirty="0"/>
          </a:p>
          <a:p>
            <a:pPr eaLnBrk="1" hangingPunct="1">
              <a:lnSpc>
                <a:spcPct val="90000"/>
              </a:lnSpc>
              <a:defRPr/>
            </a:pPr>
            <a:endParaRPr lang="en-GB" altLang="en-US" dirty="0"/>
          </a:p>
          <a:p>
            <a:pPr eaLnBrk="1" hangingPunct="1">
              <a:lnSpc>
                <a:spcPct val="90000"/>
              </a:lnSpc>
              <a:defRPr/>
            </a:pPr>
            <a:endParaRPr lang="en-GB" altLang="en-US" dirty="0"/>
          </a:p>
        </p:txBody>
      </p:sp>
      <p:sp>
        <p:nvSpPr>
          <p:cNvPr id="5125" name="TextBox 6">
            <a:extLst>
              <a:ext uri="{FF2B5EF4-FFF2-40B4-BE49-F238E27FC236}">
                <a16:creationId xmlns:a16="http://schemas.microsoft.com/office/drawing/2014/main" id="{A0C83E95-CB78-449F-B168-C2FFB9FDDD16}"/>
              </a:ext>
            </a:extLst>
          </p:cNvPr>
          <p:cNvSpPr txBox="1">
            <a:spLocks noChangeArrowheads="1"/>
          </p:cNvSpPr>
          <p:nvPr/>
        </p:nvSpPr>
        <p:spPr bwMode="auto">
          <a:xfrm>
            <a:off x="9983789" y="6308725"/>
            <a:ext cx="314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9C9105D-4785-4CA7-BCA4-F8BC3027CF53}" type="slidenum">
              <a:rPr lang="en-GB" altLang="en-US" sz="1800"/>
              <a:pPr eaLnBrk="1" hangingPunct="1">
                <a:spcBef>
                  <a:spcPct val="0"/>
                </a:spcBef>
                <a:buFontTx/>
                <a:buNone/>
              </a:pPr>
              <a:t>18</a:t>
            </a:fld>
            <a:endParaRPr lang="en-GB" altLang="en-US" sz="1800"/>
          </a:p>
        </p:txBody>
      </p:sp>
      <p:sp>
        <p:nvSpPr>
          <p:cNvPr id="5" name="Rectangle 4">
            <a:extLst>
              <a:ext uri="{FF2B5EF4-FFF2-40B4-BE49-F238E27FC236}">
                <a16:creationId xmlns:a16="http://schemas.microsoft.com/office/drawing/2014/main" id="{29E98BD3-1176-4A86-88A7-4A3E2FE6F030}"/>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Movements we will work on</a:t>
            </a:r>
            <a:endParaRPr lang="en-GB"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67029414-48C0-49F6-9C5F-7F7ECD1CECA7}"/>
              </a:ext>
            </a:extLst>
          </p:cNvPr>
          <p:cNvSpPr>
            <a:spLocks noGrp="1" noChangeArrowheads="1"/>
          </p:cNvSpPr>
          <p:nvPr>
            <p:ph type="body" sz="half" idx="1"/>
          </p:nvPr>
        </p:nvSpPr>
        <p:spPr>
          <a:xfrm>
            <a:off x="398408" y="1709928"/>
            <a:ext cx="4317196" cy="4968127"/>
          </a:xfrm>
        </p:spPr>
        <p:txBody>
          <a:bodyPr>
            <a:normAutofit/>
          </a:bodyPr>
          <a:lstStyle/>
          <a:p>
            <a:pPr marL="0" indent="0">
              <a:buNone/>
            </a:pPr>
            <a:r>
              <a:rPr lang="en-GB" altLang="en-US" b="1" dirty="0"/>
              <a:t>The next watch is a Swiss lever escapement, like the first watch, but with a date calendar. I have shown two very different layouts to the bridges, as well as different shock protections, so you can get an idea.</a:t>
            </a:r>
          </a:p>
        </p:txBody>
      </p:sp>
      <p:sp>
        <p:nvSpPr>
          <p:cNvPr id="12292" name="TextBox 8">
            <a:extLst>
              <a:ext uri="{FF2B5EF4-FFF2-40B4-BE49-F238E27FC236}">
                <a16:creationId xmlns:a16="http://schemas.microsoft.com/office/drawing/2014/main" id="{3B8AD541-47C0-43B8-9A59-969C56A030BD}"/>
              </a:ext>
            </a:extLst>
          </p:cNvPr>
          <p:cNvSpPr txBox="1">
            <a:spLocks noChangeArrowheads="1"/>
          </p:cNvSpPr>
          <p:nvPr/>
        </p:nvSpPr>
        <p:spPr bwMode="auto">
          <a:xfrm>
            <a:off x="9983788" y="6308725"/>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CC7B7E3C-0BDF-41ED-8170-C8F92BFC3ADF}" type="slidenum">
              <a:rPr lang="en-GB" altLang="en-US" sz="1800"/>
              <a:pPr eaLnBrk="1" hangingPunct="1">
                <a:spcBef>
                  <a:spcPct val="0"/>
                </a:spcBef>
                <a:buFontTx/>
                <a:buNone/>
              </a:pPr>
              <a:t>19</a:t>
            </a:fld>
            <a:endParaRPr lang="en-GB" altLang="en-US" sz="1800"/>
          </a:p>
        </p:txBody>
      </p:sp>
      <p:pic>
        <p:nvPicPr>
          <p:cNvPr id="12295" name="Picture 4">
            <a:extLst>
              <a:ext uri="{FF2B5EF4-FFF2-40B4-BE49-F238E27FC236}">
                <a16:creationId xmlns:a16="http://schemas.microsoft.com/office/drawing/2014/main" id="{D7CF03EB-86E3-4E7D-AC9D-9C57967044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6397" y="1358052"/>
            <a:ext cx="4106003" cy="27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6">
            <a:extLst>
              <a:ext uri="{FF2B5EF4-FFF2-40B4-BE49-F238E27FC236}">
                <a16:creationId xmlns:a16="http://schemas.microsoft.com/office/drawing/2014/main" id="{57D0CEF7-4008-4361-92AC-E473CF079D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341199" y="2872207"/>
            <a:ext cx="3657805" cy="244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8">
            <a:extLst>
              <a:ext uri="{FF2B5EF4-FFF2-40B4-BE49-F238E27FC236}">
                <a16:creationId xmlns:a16="http://schemas.microsoft.com/office/drawing/2014/main" id="{F2B221E6-0E7C-4518-BEBA-B40FE1FB07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6397" y="3932237"/>
            <a:ext cx="4118729" cy="274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1010C7A2-1F65-46B7-8F98-1442F1CBE117}"/>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The 3</a:t>
            </a:r>
            <a:r>
              <a:rPr lang="en-GB" b="1" baseline="30000" dirty="0">
                <a:solidFill>
                  <a:schemeClr val="bg1"/>
                </a:solidFill>
              </a:rPr>
              <a:t>rd</a:t>
            </a:r>
            <a:r>
              <a:rPr lang="en-GB" b="1" dirty="0">
                <a:solidFill>
                  <a:schemeClr val="bg1"/>
                </a:solidFill>
              </a:rPr>
              <a:t> watch we’ll work on</a:t>
            </a:r>
            <a:endParaRPr lang="en-GB"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BB36B362-684A-4054-B1E0-F17BBA62CBA6}"/>
              </a:ext>
            </a:extLst>
          </p:cNvPr>
          <p:cNvSpPr>
            <a:spLocks noGrp="1" noChangeArrowheads="1"/>
          </p:cNvSpPr>
          <p:nvPr>
            <p:ph type="body" idx="1"/>
          </p:nvPr>
        </p:nvSpPr>
        <p:spPr>
          <a:xfrm>
            <a:off x="609600" y="1761133"/>
            <a:ext cx="10972799" cy="4824536"/>
          </a:xfrm>
        </p:spPr>
        <p:txBody>
          <a:bodyPr>
            <a:normAutofit/>
          </a:bodyPr>
          <a:lstStyle/>
          <a:p>
            <a:pPr eaLnBrk="1" hangingPunct="1"/>
            <a:r>
              <a:rPr lang="en-GB" altLang="en-US" b="1" dirty="0"/>
              <a:t>Entry Level - assuming no prior knowledge of watch mechanics.</a:t>
            </a:r>
          </a:p>
          <a:p>
            <a:pPr eaLnBrk="1" hangingPunct="1"/>
            <a:r>
              <a:rPr lang="en-GB" altLang="en-US" b="1" dirty="0"/>
              <a:t>The course is held over 40 weeks (120 hours).</a:t>
            </a:r>
          </a:p>
          <a:p>
            <a:pPr eaLnBrk="1" hangingPunct="1"/>
            <a:r>
              <a:rPr lang="en-GB" altLang="en-US" b="1" dirty="0"/>
              <a:t>Three hour lessons. Each week 30 – 45 minutes of theory  followed by a practical session.</a:t>
            </a:r>
          </a:p>
          <a:p>
            <a:r>
              <a:rPr lang="en-GB" altLang="en-US" b="1" dirty="0"/>
              <a:t>Lessons in Power-point format will be ‘Drop-boxed’ (cloud based storage) weekly prior to the lesson.</a:t>
            </a:r>
          </a:p>
          <a:p>
            <a:pPr eaLnBrk="1" hangingPunct="1"/>
            <a:r>
              <a:rPr lang="en-GB" altLang="en-US" b="1" dirty="0"/>
              <a:t>Gain skills in servicing hand-wound mechanical movements.</a:t>
            </a:r>
          </a:p>
          <a:p>
            <a:pPr eaLnBrk="1" hangingPunct="1"/>
            <a:r>
              <a:rPr lang="en-GB" altLang="en-US" b="1" dirty="0"/>
              <a:t>History and development of watchmaking.</a:t>
            </a:r>
          </a:p>
          <a:p>
            <a:pPr eaLnBrk="1" hangingPunct="1"/>
            <a:r>
              <a:rPr lang="en-GB" altLang="en-US" b="1" dirty="0"/>
              <a:t>Tools, techniques and workshop practices.</a:t>
            </a:r>
          </a:p>
        </p:txBody>
      </p:sp>
      <p:sp>
        <p:nvSpPr>
          <p:cNvPr id="4101" name="TextBox 9">
            <a:extLst>
              <a:ext uri="{FF2B5EF4-FFF2-40B4-BE49-F238E27FC236}">
                <a16:creationId xmlns:a16="http://schemas.microsoft.com/office/drawing/2014/main" id="{AAC74F70-4350-4EE7-AD3A-46C782D07866}"/>
              </a:ext>
            </a:extLst>
          </p:cNvPr>
          <p:cNvSpPr txBox="1">
            <a:spLocks noChangeArrowheads="1"/>
          </p:cNvSpPr>
          <p:nvPr/>
        </p:nvSpPr>
        <p:spPr bwMode="auto">
          <a:xfrm>
            <a:off x="9983789" y="6308725"/>
            <a:ext cx="314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27A24496-DC8F-4456-84CB-E1435F123B4E}" type="slidenum">
              <a:rPr lang="en-GB" altLang="en-US" sz="1800"/>
              <a:pPr eaLnBrk="1" hangingPunct="1">
                <a:spcBef>
                  <a:spcPct val="0"/>
                </a:spcBef>
                <a:buFontTx/>
                <a:buNone/>
              </a:pPr>
              <a:t>2</a:t>
            </a:fld>
            <a:endParaRPr lang="en-GB" altLang="en-US" sz="1800"/>
          </a:p>
        </p:txBody>
      </p:sp>
      <p:sp>
        <p:nvSpPr>
          <p:cNvPr id="8" name="Rectangle 4">
            <a:extLst>
              <a:ext uri="{FF2B5EF4-FFF2-40B4-BE49-F238E27FC236}">
                <a16:creationId xmlns:a16="http://schemas.microsoft.com/office/drawing/2014/main" id="{FE9DE6FC-489B-4BC4-AD87-0EAEAFD5F919}"/>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About the course – Year One</a:t>
            </a:r>
            <a:endParaRPr lang="en-GB"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69AC892A-F838-498E-BBF3-DC3C33B60BC5}"/>
              </a:ext>
            </a:extLst>
          </p:cNvPr>
          <p:cNvSpPr>
            <a:spLocks noGrp="1" noChangeArrowheads="1"/>
          </p:cNvSpPr>
          <p:nvPr>
            <p:ph type="body" sz="half" idx="1"/>
          </p:nvPr>
        </p:nvSpPr>
        <p:spPr>
          <a:xfrm>
            <a:off x="609600" y="1536190"/>
            <a:ext cx="3861816" cy="5184649"/>
          </a:xfrm>
        </p:spPr>
        <p:txBody>
          <a:bodyPr>
            <a:normAutofit/>
          </a:bodyPr>
          <a:lstStyle/>
          <a:p>
            <a:pPr marL="0" indent="0">
              <a:buNone/>
              <a:defRPr/>
            </a:pPr>
            <a:r>
              <a:rPr lang="en-GB" b="1" dirty="0"/>
              <a:t>The ‘ultra-thin’ 2209 movement, first introduced by Vympel and further branded by Poljot and Luch starting in 1961 through to the 70s. These 23 jewel movements are also sold as ‘Sekonda de Luxe’.</a:t>
            </a:r>
            <a:endParaRPr lang="en-GB" altLang="en-US" b="1" dirty="0"/>
          </a:p>
          <a:p>
            <a:pPr eaLnBrk="1" hangingPunct="1">
              <a:defRPr/>
            </a:pPr>
            <a:endParaRPr lang="en-GB" altLang="en-US" dirty="0"/>
          </a:p>
        </p:txBody>
      </p:sp>
      <p:pic>
        <p:nvPicPr>
          <p:cNvPr id="13318" name="Picture 5">
            <a:extLst>
              <a:ext uri="{FF2B5EF4-FFF2-40B4-BE49-F238E27FC236}">
                <a16:creationId xmlns:a16="http://schemas.microsoft.com/office/drawing/2014/main" id="{B709B80B-2066-4724-A6AF-326D169F7F3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52" t="16352" r="12387" b="23647"/>
          <a:stretch/>
        </p:blipFill>
        <p:spPr bwMode="auto">
          <a:xfrm>
            <a:off x="7776377" y="3281101"/>
            <a:ext cx="4415623" cy="357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a:extLst>
              <a:ext uri="{FF2B5EF4-FFF2-40B4-BE49-F238E27FC236}">
                <a16:creationId xmlns:a16="http://schemas.microsoft.com/office/drawing/2014/main" id="{3B4F4D1B-C505-4245-AC04-686D3608CD5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422" t="23602" b="23466"/>
          <a:stretch/>
        </p:blipFill>
        <p:spPr bwMode="auto">
          <a:xfrm>
            <a:off x="4313730" y="1719030"/>
            <a:ext cx="3460357" cy="30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6" name="Rectangle 18">
            <a:extLst>
              <a:ext uri="{FF2B5EF4-FFF2-40B4-BE49-F238E27FC236}">
                <a16:creationId xmlns:a16="http://schemas.microsoft.com/office/drawing/2014/main" id="{36FC5672-C8AF-465C-A302-F7EE7880A514}"/>
              </a:ext>
            </a:extLst>
          </p:cNvPr>
          <p:cNvSpPr>
            <a:spLocks noGrp="1" noChangeArrowheads="1"/>
          </p:cNvSpPr>
          <p:nvPr>
            <p:ph type="title"/>
          </p:nvPr>
        </p:nvSpPr>
        <p:spPr>
          <a:solidFill>
            <a:srgbClr val="385723"/>
          </a:solidFill>
          <a:ln>
            <a:solidFill>
              <a:schemeClr val="tx1"/>
            </a:solidFill>
          </a:ln>
        </p:spPr>
        <p:txBody>
          <a:bodyPr/>
          <a:lstStyle/>
          <a:p>
            <a:pPr algn="ctr" eaLnBrk="1" hangingPunct="1">
              <a:defRPr/>
            </a:pPr>
            <a:r>
              <a:rPr lang="en-GB" sz="4000" b="1" dirty="0">
                <a:solidFill>
                  <a:schemeClr val="bg1"/>
                </a:solidFill>
              </a:rPr>
              <a:t>The 4</a:t>
            </a:r>
            <a:r>
              <a:rPr lang="en-GB" sz="4000" b="1" baseline="30000" dirty="0">
                <a:solidFill>
                  <a:schemeClr val="bg1"/>
                </a:solidFill>
              </a:rPr>
              <a:t>th</a:t>
            </a:r>
            <a:r>
              <a:rPr lang="en-GB" sz="4000" b="1" dirty="0">
                <a:solidFill>
                  <a:schemeClr val="bg1"/>
                </a:solidFill>
              </a:rPr>
              <a:t> watch you need to obtain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7A0F7B06-E108-450F-B5FF-4318AA924FE4}"/>
              </a:ext>
            </a:extLst>
          </p:cNvPr>
          <p:cNvSpPr>
            <a:spLocks noGrp="1" noChangeArrowheads="1"/>
          </p:cNvSpPr>
          <p:nvPr>
            <p:ph type="body" idx="1"/>
          </p:nvPr>
        </p:nvSpPr>
        <p:spPr>
          <a:xfrm>
            <a:off x="609600" y="2060848"/>
            <a:ext cx="11137392" cy="4997450"/>
          </a:xfrm>
        </p:spPr>
        <p:txBody>
          <a:bodyPr>
            <a:normAutofit/>
          </a:bodyPr>
          <a:lstStyle/>
          <a:p>
            <a:pPr marL="514350" indent="-514350">
              <a:buFont typeface="+mj-lt"/>
              <a:buAutoNum type="arabicPeriod" startAt="5"/>
              <a:defRPr/>
            </a:pPr>
            <a:r>
              <a:rPr lang="en-GB" b="1" dirty="0"/>
              <a:t>ETA 955.122 quartz watch. Showing this is a simple seven jewelled movement for a first time quartz watch servicing, although it has the added ‘complications’ of a day and date indicator as well as a ‘quickset’ function. We don’t electrical test this watch. That is covered in ‘Year two’. </a:t>
            </a:r>
          </a:p>
          <a:p>
            <a:pPr marL="514350" indent="-514350">
              <a:buFont typeface="+mj-lt"/>
              <a:buAutoNum type="arabicPeriod" startAt="5"/>
              <a:defRPr/>
            </a:pPr>
            <a:endParaRPr lang="en-GB" b="1" dirty="0"/>
          </a:p>
          <a:p>
            <a:pPr marL="514350" indent="-514350">
              <a:buFont typeface="+mj-lt"/>
              <a:buAutoNum type="arabicPeriod" startAt="5"/>
              <a:defRPr/>
            </a:pPr>
            <a:r>
              <a:rPr lang="en-GB" b="1" dirty="0"/>
              <a:t>A vintage 1930’s to 50’s ‘Indirect Drive’ centre seconds hand watch. This looks at a different way the centre second hand is powered, that is no longer usual in modern wristwatches. This will test your skills which you have gained in all the previous watches. </a:t>
            </a:r>
          </a:p>
          <a:p>
            <a:pPr marL="0" indent="0">
              <a:buNone/>
              <a:defRPr/>
            </a:pPr>
            <a:endParaRPr lang="en-GB" b="1" dirty="0"/>
          </a:p>
          <a:p>
            <a:pPr marL="514350" indent="-514350">
              <a:buFont typeface="+mj-lt"/>
              <a:buAutoNum type="arabicPeriod"/>
              <a:defRPr/>
            </a:pPr>
            <a:endParaRPr lang="en-GB" altLang="en-US" b="1" dirty="0"/>
          </a:p>
          <a:p>
            <a:pPr marL="514350" indent="-514350">
              <a:buFont typeface="+mj-lt"/>
              <a:buAutoNum type="arabicPeriod"/>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514350" indent="-514350">
              <a:buFont typeface="+mj-lt"/>
              <a:buAutoNum type="arabicPeriod"/>
              <a:defRPr/>
            </a:pPr>
            <a:endParaRPr lang="en-GB" altLang="en-US" b="1" dirty="0"/>
          </a:p>
          <a:p>
            <a:pPr marL="514350" indent="-514350" eaLnBrk="1" hangingPunct="1">
              <a:lnSpc>
                <a:spcPct val="90000"/>
              </a:lnSpc>
              <a:buFont typeface="+mj-lt"/>
              <a:buAutoNum type="arabicPeriod"/>
              <a:defRPr/>
            </a:pPr>
            <a:endParaRPr lang="en-GB" altLang="en-US" b="1" dirty="0"/>
          </a:p>
          <a:p>
            <a:pPr marL="514350" indent="-514350" eaLnBrk="1" hangingPunct="1">
              <a:lnSpc>
                <a:spcPct val="90000"/>
              </a:lnSpc>
              <a:buFont typeface="+mj-lt"/>
              <a:buAutoNum type="arabicPeriod"/>
              <a:defRPr/>
            </a:pPr>
            <a:endParaRPr lang="en-GB" altLang="en-US" b="1" dirty="0"/>
          </a:p>
          <a:p>
            <a:pPr marL="0" indent="0">
              <a:buNone/>
              <a:defRPr/>
            </a:pPr>
            <a:endParaRPr lang="en-GB" altLang="en-US" sz="2400" dirty="0"/>
          </a:p>
          <a:p>
            <a:pPr eaLnBrk="1" hangingPunct="1">
              <a:lnSpc>
                <a:spcPct val="90000"/>
              </a:lnSpc>
              <a:defRPr/>
            </a:pPr>
            <a:endParaRPr lang="en-GB" altLang="en-US" dirty="0"/>
          </a:p>
          <a:p>
            <a:pPr eaLnBrk="1" hangingPunct="1">
              <a:lnSpc>
                <a:spcPct val="90000"/>
              </a:lnSpc>
              <a:defRPr/>
            </a:pPr>
            <a:endParaRPr lang="en-GB" altLang="en-US" dirty="0"/>
          </a:p>
          <a:p>
            <a:pPr eaLnBrk="1" hangingPunct="1">
              <a:lnSpc>
                <a:spcPct val="90000"/>
              </a:lnSpc>
              <a:defRPr/>
            </a:pPr>
            <a:endParaRPr lang="en-GB" altLang="en-US" dirty="0"/>
          </a:p>
          <a:p>
            <a:pPr eaLnBrk="1" hangingPunct="1">
              <a:lnSpc>
                <a:spcPct val="90000"/>
              </a:lnSpc>
              <a:defRPr/>
            </a:pPr>
            <a:endParaRPr lang="en-GB" altLang="en-US" dirty="0"/>
          </a:p>
        </p:txBody>
      </p:sp>
      <p:sp>
        <p:nvSpPr>
          <p:cNvPr id="5125" name="TextBox 6">
            <a:extLst>
              <a:ext uri="{FF2B5EF4-FFF2-40B4-BE49-F238E27FC236}">
                <a16:creationId xmlns:a16="http://schemas.microsoft.com/office/drawing/2014/main" id="{A0C83E95-CB78-449F-B168-C2FFB9FDDD16}"/>
              </a:ext>
            </a:extLst>
          </p:cNvPr>
          <p:cNvSpPr txBox="1">
            <a:spLocks noChangeArrowheads="1"/>
          </p:cNvSpPr>
          <p:nvPr/>
        </p:nvSpPr>
        <p:spPr bwMode="auto">
          <a:xfrm>
            <a:off x="9983789" y="6308725"/>
            <a:ext cx="314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9C9105D-4785-4CA7-BCA4-F8BC3027CF53}" type="slidenum">
              <a:rPr lang="en-GB" altLang="en-US" sz="1800"/>
              <a:pPr eaLnBrk="1" hangingPunct="1">
                <a:spcBef>
                  <a:spcPct val="0"/>
                </a:spcBef>
                <a:buFontTx/>
                <a:buNone/>
              </a:pPr>
              <a:t>21</a:t>
            </a:fld>
            <a:endParaRPr lang="en-GB" altLang="en-US" sz="1800"/>
          </a:p>
        </p:txBody>
      </p:sp>
      <p:sp>
        <p:nvSpPr>
          <p:cNvPr id="5" name="Rectangle 4">
            <a:extLst>
              <a:ext uri="{FF2B5EF4-FFF2-40B4-BE49-F238E27FC236}">
                <a16:creationId xmlns:a16="http://schemas.microsoft.com/office/drawing/2014/main" id="{29E98BD3-1176-4A86-88A7-4A3E2FE6F030}"/>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Movements we will work on</a:t>
            </a:r>
            <a:endParaRPr lang="en-GB" b="1" dirty="0"/>
          </a:p>
        </p:txBody>
      </p:sp>
    </p:spTree>
    <p:extLst>
      <p:ext uri="{BB962C8B-B14F-4D97-AF65-F5344CB8AC3E}">
        <p14:creationId xmlns:p14="http://schemas.microsoft.com/office/powerpoint/2010/main" val="1335139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5">
            <a:extLst>
              <a:ext uri="{FF2B5EF4-FFF2-40B4-BE49-F238E27FC236}">
                <a16:creationId xmlns:a16="http://schemas.microsoft.com/office/drawing/2014/main" id="{59F58BB7-119E-4897-85DA-5CBCEFF4A3E9}"/>
              </a:ext>
            </a:extLst>
          </p:cNvPr>
          <p:cNvSpPr txBox="1">
            <a:spLocks noChangeArrowheads="1"/>
          </p:cNvSpPr>
          <p:nvPr/>
        </p:nvSpPr>
        <p:spPr bwMode="auto">
          <a:xfrm>
            <a:off x="9983788" y="6308725"/>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8DFE0FE7-BAA4-44C9-BA4D-EC5922F5D8B8}" type="slidenum">
              <a:rPr lang="en-GB" altLang="en-US" sz="1800"/>
              <a:pPr eaLnBrk="1" hangingPunct="1">
                <a:spcBef>
                  <a:spcPct val="0"/>
                </a:spcBef>
                <a:buFontTx/>
                <a:buNone/>
              </a:pPr>
              <a:t>22</a:t>
            </a:fld>
            <a:endParaRPr lang="en-GB" altLang="en-US" sz="1800"/>
          </a:p>
        </p:txBody>
      </p:sp>
      <p:sp>
        <p:nvSpPr>
          <p:cNvPr id="14341" name="Text Placeholder 1">
            <a:extLst>
              <a:ext uri="{FF2B5EF4-FFF2-40B4-BE49-F238E27FC236}">
                <a16:creationId xmlns:a16="http://schemas.microsoft.com/office/drawing/2014/main" id="{5BDA1FB0-E2D4-429C-AAFB-11BADEE53653}"/>
              </a:ext>
            </a:extLst>
          </p:cNvPr>
          <p:cNvSpPr>
            <a:spLocks noGrp="1" noChangeArrowheads="1"/>
          </p:cNvSpPr>
          <p:nvPr>
            <p:ph type="body" sz="half" idx="1"/>
          </p:nvPr>
        </p:nvSpPr>
        <p:spPr>
          <a:xfrm>
            <a:off x="609600" y="1600201"/>
            <a:ext cx="11582400" cy="2333625"/>
          </a:xfrm>
        </p:spPr>
        <p:txBody>
          <a:bodyPr>
            <a:normAutofit/>
          </a:bodyPr>
          <a:lstStyle/>
          <a:p>
            <a:pPr marL="0" indent="0">
              <a:buNone/>
            </a:pPr>
            <a:r>
              <a:rPr lang="en-GB" altLang="en-US" b="1" dirty="0"/>
              <a:t>The ETA 955.122 quartz movement.</a:t>
            </a:r>
          </a:p>
          <a:p>
            <a:pPr marL="0" indent="0">
              <a:buNone/>
            </a:pPr>
            <a:r>
              <a:rPr lang="en-GB" altLang="en-US" b="1" dirty="0"/>
              <a:t>This is a 7 jewel quartz movement, available for about £35.</a:t>
            </a:r>
          </a:p>
          <a:p>
            <a:pPr marL="0" indent="0">
              <a:buNone/>
            </a:pPr>
            <a:r>
              <a:rPr lang="en-GB" altLang="en-US" b="1" dirty="0"/>
              <a:t>I wanted to show how serviceable these relatively cheap quartz movements are, as you will find these in watches such as Tag Heuer costing several thousand pounds! </a:t>
            </a:r>
          </a:p>
        </p:txBody>
      </p:sp>
      <p:pic>
        <p:nvPicPr>
          <p:cNvPr id="3" name="Picture 2">
            <a:extLst>
              <a:ext uri="{FF2B5EF4-FFF2-40B4-BE49-F238E27FC236}">
                <a16:creationId xmlns:a16="http://schemas.microsoft.com/office/drawing/2014/main" id="{EA68A702-BEB8-49DD-BB19-2CE16707D6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1" t="10101" r="9051" b="9050"/>
          <a:stretch/>
        </p:blipFill>
        <p:spPr>
          <a:xfrm>
            <a:off x="2758176" y="3933826"/>
            <a:ext cx="3076079" cy="2924174"/>
          </a:xfrm>
          <a:prstGeom prst="rect">
            <a:avLst/>
          </a:prstGeom>
        </p:spPr>
      </p:pic>
      <p:pic>
        <p:nvPicPr>
          <p:cNvPr id="5" name="Picture 4">
            <a:extLst>
              <a:ext uri="{FF2B5EF4-FFF2-40B4-BE49-F238E27FC236}">
                <a16:creationId xmlns:a16="http://schemas.microsoft.com/office/drawing/2014/main" id="{4C60A3F6-DA15-4F14-B5BA-943A81EE38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00" t="9051" r="6951" b="8009"/>
          <a:stretch/>
        </p:blipFill>
        <p:spPr>
          <a:xfrm>
            <a:off x="6907708" y="3858188"/>
            <a:ext cx="3076079" cy="2999812"/>
          </a:xfrm>
          <a:prstGeom prst="rect">
            <a:avLst/>
          </a:prstGeom>
        </p:spPr>
      </p:pic>
      <p:sp>
        <p:nvSpPr>
          <p:cNvPr id="9" name="Rectangle 4">
            <a:extLst>
              <a:ext uri="{FF2B5EF4-FFF2-40B4-BE49-F238E27FC236}">
                <a16:creationId xmlns:a16="http://schemas.microsoft.com/office/drawing/2014/main" id="{DB6F96B5-6A86-4632-9182-3085FDECAA87}"/>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The 5</a:t>
            </a:r>
            <a:r>
              <a:rPr lang="en-GB" b="1" baseline="30000" dirty="0">
                <a:solidFill>
                  <a:schemeClr val="bg1"/>
                </a:solidFill>
              </a:rPr>
              <a:t>th</a:t>
            </a:r>
            <a:r>
              <a:rPr lang="en-GB" b="1" dirty="0">
                <a:solidFill>
                  <a:schemeClr val="bg1"/>
                </a:solidFill>
              </a:rPr>
              <a:t> watch we’ll work on</a:t>
            </a:r>
            <a:endParaRPr lang="en-GB"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5">
            <a:extLst>
              <a:ext uri="{FF2B5EF4-FFF2-40B4-BE49-F238E27FC236}">
                <a16:creationId xmlns:a16="http://schemas.microsoft.com/office/drawing/2014/main" id="{59F58BB7-119E-4897-85DA-5CBCEFF4A3E9}"/>
              </a:ext>
            </a:extLst>
          </p:cNvPr>
          <p:cNvSpPr txBox="1">
            <a:spLocks noChangeArrowheads="1"/>
          </p:cNvSpPr>
          <p:nvPr/>
        </p:nvSpPr>
        <p:spPr bwMode="auto">
          <a:xfrm>
            <a:off x="9983788" y="6308725"/>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8DFE0FE7-BAA4-44C9-BA4D-EC5922F5D8B8}" type="slidenum">
              <a:rPr lang="en-GB" altLang="en-US" sz="1800"/>
              <a:pPr eaLnBrk="1" hangingPunct="1">
                <a:spcBef>
                  <a:spcPct val="0"/>
                </a:spcBef>
                <a:buFontTx/>
                <a:buNone/>
              </a:pPr>
              <a:t>23</a:t>
            </a:fld>
            <a:endParaRPr lang="en-GB" altLang="en-US" sz="1800"/>
          </a:p>
        </p:txBody>
      </p:sp>
      <p:sp>
        <p:nvSpPr>
          <p:cNvPr id="9" name="Rectangle 4">
            <a:extLst>
              <a:ext uri="{FF2B5EF4-FFF2-40B4-BE49-F238E27FC236}">
                <a16:creationId xmlns:a16="http://schemas.microsoft.com/office/drawing/2014/main" id="{DB6F96B5-6A86-4632-9182-3085FDECAA87}"/>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The 6</a:t>
            </a:r>
            <a:r>
              <a:rPr lang="en-GB" b="1" baseline="30000" dirty="0">
                <a:solidFill>
                  <a:schemeClr val="bg1"/>
                </a:solidFill>
              </a:rPr>
              <a:t>th</a:t>
            </a:r>
            <a:r>
              <a:rPr lang="en-GB" b="1" dirty="0">
                <a:solidFill>
                  <a:schemeClr val="bg1"/>
                </a:solidFill>
              </a:rPr>
              <a:t> watch we’ll work on</a:t>
            </a:r>
            <a:endParaRPr lang="en-GB" b="1" dirty="0"/>
          </a:p>
        </p:txBody>
      </p:sp>
      <p:pic>
        <p:nvPicPr>
          <p:cNvPr id="7" name="Picture 6">
            <a:extLst>
              <a:ext uri="{FF2B5EF4-FFF2-40B4-BE49-F238E27FC236}">
                <a16:creationId xmlns:a16="http://schemas.microsoft.com/office/drawing/2014/main" id="{41D919F7-ACA2-4810-A302-461C99208E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12" t="7067" r="26003" b="14138"/>
          <a:stretch/>
        </p:blipFill>
        <p:spPr>
          <a:xfrm rot="5400000">
            <a:off x="7964680" y="2630681"/>
            <a:ext cx="3886199" cy="4568440"/>
          </a:xfrm>
          <a:prstGeom prst="rect">
            <a:avLst/>
          </a:prstGeom>
        </p:spPr>
      </p:pic>
      <p:sp>
        <p:nvSpPr>
          <p:cNvPr id="8" name="TextBox 7">
            <a:extLst>
              <a:ext uri="{FF2B5EF4-FFF2-40B4-BE49-F238E27FC236}">
                <a16:creationId xmlns:a16="http://schemas.microsoft.com/office/drawing/2014/main" id="{E28FCF36-2C5D-4CBB-87AB-3633C0F9B729}"/>
              </a:ext>
            </a:extLst>
          </p:cNvPr>
          <p:cNvSpPr txBox="1"/>
          <p:nvPr/>
        </p:nvSpPr>
        <p:spPr>
          <a:xfrm>
            <a:off x="329185" y="1621536"/>
            <a:ext cx="3602736" cy="3970318"/>
          </a:xfrm>
          <a:prstGeom prst="rect">
            <a:avLst/>
          </a:prstGeom>
          <a:noFill/>
        </p:spPr>
        <p:txBody>
          <a:bodyPr wrap="square" rtlCol="0">
            <a:spAutoFit/>
          </a:bodyPr>
          <a:lstStyle/>
          <a:p>
            <a:r>
              <a:rPr lang="en-GB" sz="2800" b="1" dirty="0"/>
              <a:t>An indirectly driven centre seconds hand watch popular up to the late 1950’s, exploring a design that doesn’t often get used in modern watches today.</a:t>
            </a:r>
          </a:p>
        </p:txBody>
      </p:sp>
      <p:pic>
        <p:nvPicPr>
          <p:cNvPr id="4" name="Picture 3">
            <a:extLst>
              <a:ext uri="{FF2B5EF4-FFF2-40B4-BE49-F238E27FC236}">
                <a16:creationId xmlns:a16="http://schemas.microsoft.com/office/drawing/2014/main" id="{232A7107-D27D-476B-9D64-0803EC421B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6" t="28012" b="17797"/>
          <a:stretch/>
        </p:blipFill>
        <p:spPr>
          <a:xfrm>
            <a:off x="3820546" y="1502663"/>
            <a:ext cx="3803013" cy="3215641"/>
          </a:xfrm>
          <a:prstGeom prst="rect">
            <a:avLst/>
          </a:prstGeom>
        </p:spPr>
      </p:pic>
    </p:spTree>
    <p:extLst>
      <p:ext uri="{BB962C8B-B14F-4D97-AF65-F5344CB8AC3E}">
        <p14:creationId xmlns:p14="http://schemas.microsoft.com/office/powerpoint/2010/main" val="4091249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7A0F7B06-E108-450F-B5FF-4318AA924FE4}"/>
              </a:ext>
            </a:extLst>
          </p:cNvPr>
          <p:cNvSpPr>
            <a:spLocks noGrp="1" noChangeArrowheads="1"/>
          </p:cNvSpPr>
          <p:nvPr>
            <p:ph type="body" idx="1"/>
          </p:nvPr>
        </p:nvSpPr>
        <p:spPr>
          <a:xfrm>
            <a:off x="609600" y="1496219"/>
            <a:ext cx="11137392" cy="4997450"/>
          </a:xfrm>
        </p:spPr>
        <p:txBody>
          <a:bodyPr>
            <a:normAutofit/>
          </a:bodyPr>
          <a:lstStyle/>
          <a:p>
            <a:pPr marL="0" indent="0">
              <a:buNone/>
              <a:defRPr/>
            </a:pPr>
            <a:r>
              <a:rPr lang="en-GB" b="1" dirty="0"/>
              <a:t>I have included watches in this course that are affordable and available. Get an eBay account, if you haven’t already, as most of the watches you require are for sale there.</a:t>
            </a:r>
          </a:p>
          <a:p>
            <a:pPr marL="0" indent="0">
              <a:buNone/>
              <a:defRPr/>
            </a:pPr>
            <a:r>
              <a:rPr lang="en-GB" b="1" dirty="0"/>
              <a:t>I also chose these particular movements because they will show you different aspects of how a watch is laid-out and different ways in which power is transferred through the wheels and pinions (wheel train).</a:t>
            </a:r>
          </a:p>
          <a:p>
            <a:pPr marL="0" indent="0">
              <a:buNone/>
              <a:defRPr/>
            </a:pPr>
            <a:r>
              <a:rPr lang="en-GB" b="1" dirty="0"/>
              <a:t>The first watch is big and simple. You will spend the first few months familiarising &amp; understanding the various parts of the watch and how they interact, with the aid of Power-point presentations and practical lessons.</a:t>
            </a:r>
          </a:p>
          <a:p>
            <a:pPr marL="514350" indent="-514350">
              <a:buFont typeface="+mj-lt"/>
              <a:buAutoNum type="arabicPeriod"/>
              <a:defRPr/>
            </a:pPr>
            <a:endParaRPr lang="en-GB" altLang="en-US" b="1" dirty="0"/>
          </a:p>
          <a:p>
            <a:pPr marL="514350" indent="-514350">
              <a:buFont typeface="+mj-lt"/>
              <a:buAutoNum type="arabicPeriod"/>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0" indent="0">
              <a:buNone/>
              <a:defRPr/>
            </a:pPr>
            <a:endParaRPr lang="en-GB" altLang="en-US" b="1" dirty="0"/>
          </a:p>
          <a:p>
            <a:pPr marL="514350" indent="-514350">
              <a:buFont typeface="+mj-lt"/>
              <a:buAutoNum type="arabicPeriod"/>
              <a:defRPr/>
            </a:pPr>
            <a:endParaRPr lang="en-GB" altLang="en-US" b="1" dirty="0"/>
          </a:p>
          <a:p>
            <a:pPr marL="514350" indent="-514350" eaLnBrk="1" hangingPunct="1">
              <a:lnSpc>
                <a:spcPct val="90000"/>
              </a:lnSpc>
              <a:buFont typeface="+mj-lt"/>
              <a:buAutoNum type="arabicPeriod"/>
              <a:defRPr/>
            </a:pPr>
            <a:endParaRPr lang="en-GB" altLang="en-US" b="1" dirty="0"/>
          </a:p>
          <a:p>
            <a:pPr marL="514350" indent="-514350" eaLnBrk="1" hangingPunct="1">
              <a:lnSpc>
                <a:spcPct val="90000"/>
              </a:lnSpc>
              <a:buFont typeface="+mj-lt"/>
              <a:buAutoNum type="arabicPeriod"/>
              <a:defRPr/>
            </a:pPr>
            <a:endParaRPr lang="en-GB" altLang="en-US" b="1" dirty="0"/>
          </a:p>
          <a:p>
            <a:pPr marL="0" indent="0">
              <a:buNone/>
              <a:defRPr/>
            </a:pPr>
            <a:endParaRPr lang="en-GB" altLang="en-US" sz="2400" dirty="0"/>
          </a:p>
          <a:p>
            <a:pPr eaLnBrk="1" hangingPunct="1">
              <a:lnSpc>
                <a:spcPct val="90000"/>
              </a:lnSpc>
              <a:defRPr/>
            </a:pPr>
            <a:endParaRPr lang="en-GB" altLang="en-US" dirty="0"/>
          </a:p>
          <a:p>
            <a:pPr eaLnBrk="1" hangingPunct="1">
              <a:lnSpc>
                <a:spcPct val="90000"/>
              </a:lnSpc>
              <a:defRPr/>
            </a:pPr>
            <a:endParaRPr lang="en-GB" altLang="en-US" dirty="0"/>
          </a:p>
          <a:p>
            <a:pPr eaLnBrk="1" hangingPunct="1">
              <a:lnSpc>
                <a:spcPct val="90000"/>
              </a:lnSpc>
              <a:defRPr/>
            </a:pPr>
            <a:endParaRPr lang="en-GB" altLang="en-US" dirty="0"/>
          </a:p>
          <a:p>
            <a:pPr eaLnBrk="1" hangingPunct="1">
              <a:lnSpc>
                <a:spcPct val="90000"/>
              </a:lnSpc>
              <a:defRPr/>
            </a:pPr>
            <a:endParaRPr lang="en-GB" altLang="en-US" dirty="0"/>
          </a:p>
        </p:txBody>
      </p:sp>
      <p:sp>
        <p:nvSpPr>
          <p:cNvPr id="5125" name="TextBox 6">
            <a:extLst>
              <a:ext uri="{FF2B5EF4-FFF2-40B4-BE49-F238E27FC236}">
                <a16:creationId xmlns:a16="http://schemas.microsoft.com/office/drawing/2014/main" id="{A0C83E95-CB78-449F-B168-C2FFB9FDDD16}"/>
              </a:ext>
            </a:extLst>
          </p:cNvPr>
          <p:cNvSpPr txBox="1">
            <a:spLocks noChangeArrowheads="1"/>
          </p:cNvSpPr>
          <p:nvPr/>
        </p:nvSpPr>
        <p:spPr bwMode="auto">
          <a:xfrm>
            <a:off x="9983789" y="6308725"/>
            <a:ext cx="314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9C9105D-4785-4CA7-BCA4-F8BC3027CF53}" type="slidenum">
              <a:rPr lang="en-GB" altLang="en-US" sz="1800"/>
              <a:pPr eaLnBrk="1" hangingPunct="1">
                <a:spcBef>
                  <a:spcPct val="0"/>
                </a:spcBef>
                <a:buFontTx/>
                <a:buNone/>
              </a:pPr>
              <a:t>24</a:t>
            </a:fld>
            <a:endParaRPr lang="en-GB" altLang="en-US" sz="1800"/>
          </a:p>
        </p:txBody>
      </p:sp>
      <p:sp>
        <p:nvSpPr>
          <p:cNvPr id="5" name="Rectangle 4">
            <a:extLst>
              <a:ext uri="{FF2B5EF4-FFF2-40B4-BE49-F238E27FC236}">
                <a16:creationId xmlns:a16="http://schemas.microsoft.com/office/drawing/2014/main" id="{29E98BD3-1176-4A86-88A7-4A3E2FE6F030}"/>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Movements we will work on</a:t>
            </a:r>
            <a:endParaRPr lang="en-GB" b="1" dirty="0"/>
          </a:p>
        </p:txBody>
      </p:sp>
    </p:spTree>
    <p:extLst>
      <p:ext uri="{BB962C8B-B14F-4D97-AF65-F5344CB8AC3E}">
        <p14:creationId xmlns:p14="http://schemas.microsoft.com/office/powerpoint/2010/main" val="147215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5D6C89-3127-8473-5EF0-7AA10660B41C}"/>
              </a:ext>
            </a:extLst>
          </p:cNvPr>
          <p:cNvPicPr>
            <a:picLocks noChangeAspect="1"/>
          </p:cNvPicPr>
          <p:nvPr/>
        </p:nvPicPr>
        <p:blipFill rotWithShape="1">
          <a:blip r:embed="rId2">
            <a:extLst>
              <a:ext uri="{28A0092B-C50C-407E-A947-70E740481C1C}">
                <a14:useLocalDpi xmlns:a14="http://schemas.microsoft.com/office/drawing/2010/main" val="0"/>
              </a:ext>
            </a:extLst>
          </a:blip>
          <a:srcRect l="8188" b="12880"/>
          <a:stretch/>
        </p:blipFill>
        <p:spPr>
          <a:xfrm>
            <a:off x="1268028" y="0"/>
            <a:ext cx="9655945" cy="6871820"/>
          </a:xfrm>
          <a:prstGeom prst="rect">
            <a:avLst/>
          </a:prstGeom>
        </p:spPr>
      </p:pic>
      <p:sp>
        <p:nvSpPr>
          <p:cNvPr id="2" name="Rectangle 4">
            <a:extLst>
              <a:ext uri="{FF2B5EF4-FFF2-40B4-BE49-F238E27FC236}">
                <a16:creationId xmlns:a16="http://schemas.microsoft.com/office/drawing/2014/main" id="{D19A030D-BB8D-1C76-DEA1-7FDC6818156F}"/>
              </a:ext>
            </a:extLst>
          </p:cNvPr>
          <p:cNvSpPr>
            <a:spLocks noGrp="1" noChangeArrowheads="1"/>
          </p:cNvSpPr>
          <p:nvPr>
            <p:ph type="title"/>
          </p:nvPr>
        </p:nvSpPr>
        <p:spPr>
          <a:xfrm>
            <a:off x="609600" y="0"/>
            <a:ext cx="10972800" cy="1143000"/>
          </a:xfrm>
          <a:solidFill>
            <a:srgbClr val="385723"/>
          </a:solidFill>
          <a:ln>
            <a:solidFill>
              <a:schemeClr val="tx1"/>
            </a:solidFill>
          </a:ln>
        </p:spPr>
        <p:txBody>
          <a:bodyPr>
            <a:normAutofit fontScale="90000"/>
          </a:bodyPr>
          <a:lstStyle/>
          <a:p>
            <a:pPr algn="ctr" eaLnBrk="1" hangingPunct="1">
              <a:defRPr/>
            </a:pPr>
            <a:r>
              <a:rPr lang="en-GB" b="1" dirty="0">
                <a:solidFill>
                  <a:schemeClr val="bg1"/>
                </a:solidFill>
              </a:rPr>
              <a:t>Power-point presentation aid each lesson projected onto a 100 inch screen</a:t>
            </a:r>
            <a:endParaRPr lang="en-GB" b="1" dirty="0"/>
          </a:p>
        </p:txBody>
      </p:sp>
      <p:sp>
        <p:nvSpPr>
          <p:cNvPr id="3" name="TextBox 2">
            <a:extLst>
              <a:ext uri="{FF2B5EF4-FFF2-40B4-BE49-F238E27FC236}">
                <a16:creationId xmlns:a16="http://schemas.microsoft.com/office/drawing/2014/main" id="{E9C06388-AD82-E452-178D-1522B9B24854}"/>
              </a:ext>
            </a:extLst>
          </p:cNvPr>
          <p:cNvSpPr txBox="1"/>
          <p:nvPr/>
        </p:nvSpPr>
        <p:spPr>
          <a:xfrm>
            <a:off x="7276095" y="5189590"/>
            <a:ext cx="4587393" cy="1384995"/>
          </a:xfrm>
          <a:prstGeom prst="rect">
            <a:avLst/>
          </a:prstGeom>
          <a:solidFill>
            <a:schemeClr val="bg1"/>
          </a:solidFill>
          <a:ln w="38100">
            <a:solidFill>
              <a:srgbClr val="FF0000"/>
            </a:solidFill>
          </a:ln>
        </p:spPr>
        <p:txBody>
          <a:bodyPr wrap="square" rtlCol="0">
            <a:spAutoFit/>
          </a:bodyPr>
          <a:lstStyle/>
          <a:p>
            <a:r>
              <a:rPr lang="en-GB" sz="2800" b="1" dirty="0"/>
              <a:t>PowerPoint presentations are sent to students prior to each lesson</a:t>
            </a:r>
          </a:p>
        </p:txBody>
      </p:sp>
    </p:spTree>
    <p:extLst>
      <p:ext uri="{BB962C8B-B14F-4D97-AF65-F5344CB8AC3E}">
        <p14:creationId xmlns:p14="http://schemas.microsoft.com/office/powerpoint/2010/main" val="3037559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EAB7EE-960C-FB22-51E4-577A6C66B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7" name="TextBox 6">
            <a:extLst>
              <a:ext uri="{FF2B5EF4-FFF2-40B4-BE49-F238E27FC236}">
                <a16:creationId xmlns:a16="http://schemas.microsoft.com/office/drawing/2014/main" id="{6A42A5BF-73F1-3B5E-1032-60CF9E67351C}"/>
              </a:ext>
            </a:extLst>
          </p:cNvPr>
          <p:cNvSpPr txBox="1"/>
          <p:nvPr/>
        </p:nvSpPr>
        <p:spPr>
          <a:xfrm>
            <a:off x="82296" y="54864"/>
            <a:ext cx="3433261" cy="2677656"/>
          </a:xfrm>
          <a:prstGeom prst="rect">
            <a:avLst/>
          </a:prstGeom>
          <a:solidFill>
            <a:schemeClr val="bg1"/>
          </a:solidFill>
          <a:ln w="38100">
            <a:solidFill>
              <a:srgbClr val="FF0000"/>
            </a:solidFill>
          </a:ln>
        </p:spPr>
        <p:txBody>
          <a:bodyPr wrap="square" rtlCol="0">
            <a:spAutoFit/>
          </a:bodyPr>
          <a:lstStyle/>
          <a:p>
            <a:r>
              <a:rPr lang="en-GB" sz="2800" b="1" dirty="0"/>
              <a:t>Each student has a their own height adjustable work-bench and a simul-focal stereo microscope to use</a:t>
            </a:r>
          </a:p>
        </p:txBody>
      </p:sp>
      <p:sp>
        <p:nvSpPr>
          <p:cNvPr id="2" name="TextBox 1">
            <a:extLst>
              <a:ext uri="{FF2B5EF4-FFF2-40B4-BE49-F238E27FC236}">
                <a16:creationId xmlns:a16="http://schemas.microsoft.com/office/drawing/2014/main" id="{6AEE63D9-57FB-279B-D7BC-E2E6ECB9A3A9}"/>
              </a:ext>
            </a:extLst>
          </p:cNvPr>
          <p:cNvSpPr txBox="1"/>
          <p:nvPr/>
        </p:nvSpPr>
        <p:spPr>
          <a:xfrm>
            <a:off x="6534912" y="4922565"/>
            <a:ext cx="5559552" cy="1815882"/>
          </a:xfrm>
          <a:prstGeom prst="rect">
            <a:avLst/>
          </a:prstGeom>
          <a:solidFill>
            <a:schemeClr val="bg1"/>
          </a:solidFill>
          <a:ln w="38100">
            <a:solidFill>
              <a:srgbClr val="FF0000"/>
            </a:solidFill>
          </a:ln>
        </p:spPr>
        <p:txBody>
          <a:bodyPr wrap="square" rtlCol="0">
            <a:spAutoFit/>
          </a:bodyPr>
          <a:lstStyle/>
          <a:p>
            <a:r>
              <a:rPr lang="en-GB" sz="2800" b="1" dirty="0"/>
              <a:t>There are over 2500 PowerPoint pages of video and pictorial content with detailed instructions and guidance.</a:t>
            </a:r>
          </a:p>
        </p:txBody>
      </p:sp>
    </p:spTree>
    <p:extLst>
      <p:ext uri="{BB962C8B-B14F-4D97-AF65-F5344CB8AC3E}">
        <p14:creationId xmlns:p14="http://schemas.microsoft.com/office/powerpoint/2010/main" val="1653429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50DA4B-427A-E0D2-7064-4DFDF1A63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3"/>
            <a:ext cx="12192000" cy="6698654"/>
          </a:xfrm>
          <a:prstGeom prst="rect">
            <a:avLst/>
          </a:prstGeom>
        </p:spPr>
      </p:pic>
      <p:sp>
        <p:nvSpPr>
          <p:cNvPr id="7" name="TextBox 6">
            <a:extLst>
              <a:ext uri="{FF2B5EF4-FFF2-40B4-BE49-F238E27FC236}">
                <a16:creationId xmlns:a16="http://schemas.microsoft.com/office/drawing/2014/main" id="{6A42A5BF-73F1-3B5E-1032-60CF9E67351C}"/>
              </a:ext>
            </a:extLst>
          </p:cNvPr>
          <p:cNvSpPr txBox="1"/>
          <p:nvPr/>
        </p:nvSpPr>
        <p:spPr>
          <a:xfrm>
            <a:off x="265176" y="146304"/>
            <a:ext cx="5349240" cy="1815882"/>
          </a:xfrm>
          <a:prstGeom prst="rect">
            <a:avLst/>
          </a:prstGeom>
          <a:solidFill>
            <a:schemeClr val="bg1"/>
          </a:solidFill>
          <a:ln w="38100">
            <a:solidFill>
              <a:srgbClr val="FF0000"/>
            </a:solidFill>
          </a:ln>
        </p:spPr>
        <p:txBody>
          <a:bodyPr wrap="square" rtlCol="0">
            <a:spAutoFit/>
          </a:bodyPr>
          <a:lstStyle/>
          <a:p>
            <a:r>
              <a:rPr lang="en-GB" sz="2800" b="1" dirty="0"/>
              <a:t>Each student has a their own height adjustable bench, a simul-focal stereo microscope and a ‘starter’ toolkit</a:t>
            </a:r>
          </a:p>
        </p:txBody>
      </p:sp>
    </p:spTree>
    <p:extLst>
      <p:ext uri="{BB962C8B-B14F-4D97-AF65-F5344CB8AC3E}">
        <p14:creationId xmlns:p14="http://schemas.microsoft.com/office/powerpoint/2010/main" val="1563023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5A4BF5-F6B9-1AB3-65BA-73369B23B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84" y="0"/>
            <a:ext cx="10104232" cy="6858000"/>
          </a:xfrm>
          <a:prstGeom prst="rect">
            <a:avLst/>
          </a:prstGeom>
        </p:spPr>
      </p:pic>
    </p:spTree>
    <p:extLst>
      <p:ext uri="{BB962C8B-B14F-4D97-AF65-F5344CB8AC3E}">
        <p14:creationId xmlns:p14="http://schemas.microsoft.com/office/powerpoint/2010/main" val="202397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917EED-1F44-3B30-FCCC-001F6BADB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551" y="0"/>
            <a:ext cx="10480897" cy="6858000"/>
          </a:xfrm>
          <a:prstGeom prst="rect">
            <a:avLst/>
          </a:prstGeom>
        </p:spPr>
      </p:pic>
      <p:sp>
        <p:nvSpPr>
          <p:cNvPr id="5" name="TextBox 4">
            <a:extLst>
              <a:ext uri="{FF2B5EF4-FFF2-40B4-BE49-F238E27FC236}">
                <a16:creationId xmlns:a16="http://schemas.microsoft.com/office/drawing/2014/main" id="{6DCA878A-CECF-C460-3CD3-F4CC8F1F3582}"/>
              </a:ext>
            </a:extLst>
          </p:cNvPr>
          <p:cNvSpPr txBox="1"/>
          <p:nvPr/>
        </p:nvSpPr>
        <p:spPr>
          <a:xfrm>
            <a:off x="2657855" y="6254496"/>
            <a:ext cx="6876288" cy="523220"/>
          </a:xfrm>
          <a:prstGeom prst="rect">
            <a:avLst/>
          </a:prstGeom>
          <a:solidFill>
            <a:schemeClr val="bg1"/>
          </a:solidFill>
          <a:ln w="38100">
            <a:solidFill>
              <a:srgbClr val="FF0000"/>
            </a:solidFill>
          </a:ln>
        </p:spPr>
        <p:txBody>
          <a:bodyPr wrap="square" rtlCol="0">
            <a:spAutoFit/>
          </a:bodyPr>
          <a:lstStyle/>
          <a:p>
            <a:r>
              <a:rPr lang="en-GB" sz="2800" b="1" dirty="0"/>
              <a:t>Jon the Watch- Your watchmaking tutor</a:t>
            </a:r>
          </a:p>
        </p:txBody>
      </p:sp>
    </p:spTree>
    <p:extLst>
      <p:ext uri="{BB962C8B-B14F-4D97-AF65-F5344CB8AC3E}">
        <p14:creationId xmlns:p14="http://schemas.microsoft.com/office/powerpoint/2010/main" val="3016559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C6ED92DD-008C-41D9-8FBC-18750AD77273}"/>
              </a:ext>
            </a:extLst>
          </p:cNvPr>
          <p:cNvSpPr>
            <a:spLocks noGrp="1" noChangeArrowheads="1"/>
          </p:cNvSpPr>
          <p:nvPr>
            <p:ph type="body" idx="1"/>
          </p:nvPr>
        </p:nvSpPr>
        <p:spPr>
          <a:xfrm>
            <a:off x="609600" y="1673226"/>
            <a:ext cx="10972800" cy="5116680"/>
          </a:xfrm>
        </p:spPr>
        <p:txBody>
          <a:bodyPr>
            <a:normAutofit/>
          </a:bodyPr>
          <a:lstStyle/>
          <a:p>
            <a:pPr eaLnBrk="1" hangingPunct="1">
              <a:lnSpc>
                <a:spcPct val="90000"/>
              </a:lnSpc>
            </a:pPr>
            <a:r>
              <a:rPr lang="en-GB" altLang="en-US" b="1" dirty="0"/>
              <a:t>Opening watch cases.</a:t>
            </a:r>
          </a:p>
          <a:p>
            <a:pPr eaLnBrk="1" hangingPunct="1">
              <a:lnSpc>
                <a:spcPct val="90000"/>
              </a:lnSpc>
            </a:pPr>
            <a:r>
              <a:rPr lang="en-GB" altLang="en-US" b="1" dirty="0"/>
              <a:t>Tools: selection, uses &amp; maintenance.</a:t>
            </a:r>
          </a:p>
          <a:p>
            <a:pPr eaLnBrk="1" hangingPunct="1">
              <a:lnSpc>
                <a:spcPct val="90000"/>
              </a:lnSpc>
            </a:pPr>
            <a:r>
              <a:rPr lang="en-GB" altLang="en-US" b="1" dirty="0"/>
              <a:t>Uncasing movements: safe removal &amp; replacement of stem, hands, dial &amp; movement.</a:t>
            </a:r>
          </a:p>
          <a:p>
            <a:pPr eaLnBrk="1" hangingPunct="1">
              <a:lnSpc>
                <a:spcPct val="90000"/>
              </a:lnSpc>
            </a:pPr>
            <a:r>
              <a:rPr lang="en-GB" altLang="en-US" b="1" dirty="0"/>
              <a:t>Disassembly, reassembly and checking of movement for faults. </a:t>
            </a:r>
          </a:p>
          <a:p>
            <a:pPr eaLnBrk="1" hangingPunct="1">
              <a:lnSpc>
                <a:spcPct val="90000"/>
              </a:lnSpc>
            </a:pPr>
            <a:r>
              <a:rPr lang="en-GB" altLang="en-US" b="1" dirty="0"/>
              <a:t>Lever escapements: action of all parts – checking, adjusting &amp; regulation.</a:t>
            </a:r>
          </a:p>
          <a:p>
            <a:pPr eaLnBrk="1" hangingPunct="1">
              <a:lnSpc>
                <a:spcPct val="90000"/>
              </a:lnSpc>
            </a:pPr>
            <a:r>
              <a:rPr lang="en-GB" altLang="en-US" b="1" dirty="0"/>
              <a:t>Removing, fitting &amp; replacing mainsprings.</a:t>
            </a:r>
          </a:p>
          <a:p>
            <a:pPr eaLnBrk="1" hangingPunct="1">
              <a:lnSpc>
                <a:spcPct val="90000"/>
              </a:lnSpc>
            </a:pPr>
            <a:r>
              <a:rPr lang="en-GB" altLang="en-US" b="1" dirty="0"/>
              <a:t>Keyless-work variations and understanding functions of parts.</a:t>
            </a:r>
          </a:p>
          <a:p>
            <a:pPr eaLnBrk="1" hangingPunct="1">
              <a:lnSpc>
                <a:spcPct val="90000"/>
              </a:lnSpc>
            </a:pPr>
            <a:endParaRPr lang="en-GB" altLang="en-US" b="1" dirty="0"/>
          </a:p>
          <a:p>
            <a:pPr marL="0" indent="0">
              <a:buNone/>
            </a:pPr>
            <a:endParaRPr lang="en-GB" altLang="en-US" b="1" dirty="0"/>
          </a:p>
        </p:txBody>
      </p:sp>
      <p:sp>
        <p:nvSpPr>
          <p:cNvPr id="8" name="Rectangle 4">
            <a:extLst>
              <a:ext uri="{FF2B5EF4-FFF2-40B4-BE49-F238E27FC236}">
                <a16:creationId xmlns:a16="http://schemas.microsoft.com/office/drawing/2014/main" id="{86E6C54A-2CBF-4ECB-A585-056A8A6FA377}"/>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Topics covered</a:t>
            </a:r>
            <a:endParaRPr lang="en-GB"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64D82-588D-9F90-E8CF-1D578DCC7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A5CB8D0F-ACED-CAC8-F967-44236214EDD8}"/>
              </a:ext>
            </a:extLst>
          </p:cNvPr>
          <p:cNvSpPr txBox="1"/>
          <p:nvPr/>
        </p:nvSpPr>
        <p:spPr>
          <a:xfrm>
            <a:off x="7232904" y="73152"/>
            <a:ext cx="4882896" cy="1384995"/>
          </a:xfrm>
          <a:prstGeom prst="rect">
            <a:avLst/>
          </a:prstGeom>
          <a:solidFill>
            <a:schemeClr val="bg1"/>
          </a:solidFill>
          <a:ln w="38100">
            <a:solidFill>
              <a:srgbClr val="FF0000"/>
            </a:solidFill>
          </a:ln>
        </p:spPr>
        <p:txBody>
          <a:bodyPr wrap="square" rtlCol="0">
            <a:spAutoFit/>
          </a:bodyPr>
          <a:lstStyle/>
          <a:p>
            <a:r>
              <a:rPr lang="en-GB" sz="2800" b="1" dirty="0"/>
              <a:t>The watch workshop is well equipped with specialised tools and equipment</a:t>
            </a:r>
          </a:p>
        </p:txBody>
      </p:sp>
    </p:spTree>
    <p:extLst>
      <p:ext uri="{BB962C8B-B14F-4D97-AF65-F5344CB8AC3E}">
        <p14:creationId xmlns:p14="http://schemas.microsoft.com/office/powerpoint/2010/main" val="905344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B3C4CB-0AAD-D683-CB32-1526ED2DA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7" name="TextBox 6">
            <a:extLst>
              <a:ext uri="{FF2B5EF4-FFF2-40B4-BE49-F238E27FC236}">
                <a16:creationId xmlns:a16="http://schemas.microsoft.com/office/drawing/2014/main" id="{AC768FC6-1A7E-0952-2F6D-D2DE7298AD3E}"/>
              </a:ext>
            </a:extLst>
          </p:cNvPr>
          <p:cNvSpPr txBox="1"/>
          <p:nvPr/>
        </p:nvSpPr>
        <p:spPr>
          <a:xfrm>
            <a:off x="8894064" y="109728"/>
            <a:ext cx="3072384" cy="2246769"/>
          </a:xfrm>
          <a:prstGeom prst="rect">
            <a:avLst/>
          </a:prstGeom>
          <a:solidFill>
            <a:schemeClr val="bg1"/>
          </a:solidFill>
          <a:ln w="38100">
            <a:solidFill>
              <a:srgbClr val="FF0000"/>
            </a:solidFill>
          </a:ln>
        </p:spPr>
        <p:txBody>
          <a:bodyPr wrap="square" rtlCol="0">
            <a:spAutoFit/>
          </a:bodyPr>
          <a:lstStyle/>
          <a:p>
            <a:r>
              <a:rPr lang="en-GB" sz="2800" b="1" dirty="0"/>
              <a:t>The watch workshop is well equipped with specialised tools and equipment</a:t>
            </a:r>
          </a:p>
        </p:txBody>
      </p:sp>
    </p:spTree>
    <p:extLst>
      <p:ext uri="{BB962C8B-B14F-4D97-AF65-F5344CB8AC3E}">
        <p14:creationId xmlns:p14="http://schemas.microsoft.com/office/powerpoint/2010/main" val="868409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21ABC8-5F32-86A7-F0FA-9683C96BAD8F}"/>
              </a:ext>
            </a:extLst>
          </p:cNvPr>
          <p:cNvPicPr>
            <a:picLocks noChangeAspect="1"/>
          </p:cNvPicPr>
          <p:nvPr/>
        </p:nvPicPr>
        <p:blipFill rotWithShape="1">
          <a:blip r:embed="rId2">
            <a:extLst>
              <a:ext uri="{28A0092B-C50C-407E-A947-70E740481C1C}">
                <a14:useLocalDpi xmlns:a14="http://schemas.microsoft.com/office/drawing/2010/main" val="0"/>
              </a:ext>
            </a:extLst>
          </a:blip>
          <a:srcRect b="14266"/>
          <a:stretch/>
        </p:blipFill>
        <p:spPr>
          <a:xfrm>
            <a:off x="763185" y="0"/>
            <a:ext cx="10665630" cy="6858000"/>
          </a:xfrm>
          <a:prstGeom prst="rect">
            <a:avLst/>
          </a:prstGeom>
        </p:spPr>
      </p:pic>
      <p:sp>
        <p:nvSpPr>
          <p:cNvPr id="6" name="TextBox 5">
            <a:extLst>
              <a:ext uri="{FF2B5EF4-FFF2-40B4-BE49-F238E27FC236}">
                <a16:creationId xmlns:a16="http://schemas.microsoft.com/office/drawing/2014/main" id="{E042B794-B74B-1078-0FAA-A10C4BF325B9}"/>
              </a:ext>
            </a:extLst>
          </p:cNvPr>
          <p:cNvSpPr txBox="1"/>
          <p:nvPr/>
        </p:nvSpPr>
        <p:spPr>
          <a:xfrm>
            <a:off x="8549640" y="91440"/>
            <a:ext cx="3520440" cy="954107"/>
          </a:xfrm>
          <a:prstGeom prst="rect">
            <a:avLst/>
          </a:prstGeom>
          <a:solidFill>
            <a:schemeClr val="bg1"/>
          </a:solidFill>
          <a:ln w="38100">
            <a:solidFill>
              <a:srgbClr val="FF0000"/>
            </a:solidFill>
          </a:ln>
        </p:spPr>
        <p:txBody>
          <a:bodyPr wrap="square" rtlCol="0">
            <a:spAutoFit/>
          </a:bodyPr>
          <a:lstStyle/>
          <a:p>
            <a:r>
              <a:rPr lang="en-GB" sz="2800" b="1" dirty="0"/>
              <a:t>One to one tuition is also provided for</a:t>
            </a:r>
          </a:p>
        </p:txBody>
      </p:sp>
    </p:spTree>
    <p:extLst>
      <p:ext uri="{BB962C8B-B14F-4D97-AF65-F5344CB8AC3E}">
        <p14:creationId xmlns:p14="http://schemas.microsoft.com/office/powerpoint/2010/main" val="2533855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05AA54-734E-6636-C204-13EDE6A65A54}"/>
              </a:ext>
            </a:extLst>
          </p:cNvPr>
          <p:cNvPicPr>
            <a:picLocks noChangeAspect="1"/>
          </p:cNvPicPr>
          <p:nvPr/>
        </p:nvPicPr>
        <p:blipFill rotWithShape="1">
          <a:blip r:embed="rId2">
            <a:extLst>
              <a:ext uri="{28A0092B-C50C-407E-A947-70E740481C1C}">
                <a14:useLocalDpi xmlns:a14="http://schemas.microsoft.com/office/drawing/2010/main" val="0"/>
              </a:ext>
            </a:extLst>
          </a:blip>
          <a:srcRect t="9733" b="15334"/>
          <a:stretch/>
        </p:blipFill>
        <p:spPr>
          <a:xfrm>
            <a:off x="326136" y="3996"/>
            <a:ext cx="11539728" cy="6853338"/>
          </a:xfrm>
          <a:prstGeom prst="rect">
            <a:avLst/>
          </a:prstGeom>
        </p:spPr>
      </p:pic>
    </p:spTree>
    <p:extLst>
      <p:ext uri="{BB962C8B-B14F-4D97-AF65-F5344CB8AC3E}">
        <p14:creationId xmlns:p14="http://schemas.microsoft.com/office/powerpoint/2010/main" val="2684054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FFB960-E447-4D7A-CF70-78053A73EFFB}"/>
              </a:ext>
            </a:extLst>
          </p:cNvPr>
          <p:cNvPicPr>
            <a:picLocks noChangeAspect="1"/>
          </p:cNvPicPr>
          <p:nvPr/>
        </p:nvPicPr>
        <p:blipFill rotWithShape="1">
          <a:blip r:embed="rId2">
            <a:extLst>
              <a:ext uri="{28A0092B-C50C-407E-A947-70E740481C1C}">
                <a14:useLocalDpi xmlns:a14="http://schemas.microsoft.com/office/drawing/2010/main" val="0"/>
              </a:ext>
            </a:extLst>
          </a:blip>
          <a:srcRect b="26800"/>
          <a:stretch/>
        </p:blipFill>
        <p:spPr>
          <a:xfrm>
            <a:off x="4164" y="84582"/>
            <a:ext cx="12183672" cy="6688836"/>
          </a:xfrm>
          <a:prstGeom prst="rect">
            <a:avLst/>
          </a:prstGeom>
        </p:spPr>
      </p:pic>
    </p:spTree>
    <p:extLst>
      <p:ext uri="{BB962C8B-B14F-4D97-AF65-F5344CB8AC3E}">
        <p14:creationId xmlns:p14="http://schemas.microsoft.com/office/powerpoint/2010/main" val="2848558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234087-9CD3-FA7E-1231-E992DCC94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53BA3182-84D8-005D-70E0-2B331A4AB834}"/>
              </a:ext>
            </a:extLst>
          </p:cNvPr>
          <p:cNvSpPr txBox="1"/>
          <p:nvPr/>
        </p:nvSpPr>
        <p:spPr>
          <a:xfrm>
            <a:off x="137763" y="183244"/>
            <a:ext cx="4920870" cy="1384995"/>
          </a:xfrm>
          <a:prstGeom prst="rect">
            <a:avLst/>
          </a:prstGeom>
          <a:solidFill>
            <a:schemeClr val="bg1"/>
          </a:solidFill>
          <a:ln w="38100">
            <a:solidFill>
              <a:srgbClr val="FF0000"/>
            </a:solidFill>
          </a:ln>
        </p:spPr>
        <p:txBody>
          <a:bodyPr wrap="square" rtlCol="0">
            <a:spAutoFit/>
          </a:bodyPr>
          <a:lstStyle/>
          <a:p>
            <a:r>
              <a:rPr lang="en-GB" sz="2800" b="1" dirty="0"/>
              <a:t>A student from Mr Jones Watches learning how to make a pair of hand leavers</a:t>
            </a:r>
          </a:p>
        </p:txBody>
      </p:sp>
    </p:spTree>
    <p:extLst>
      <p:ext uri="{BB962C8B-B14F-4D97-AF65-F5344CB8AC3E}">
        <p14:creationId xmlns:p14="http://schemas.microsoft.com/office/powerpoint/2010/main" val="4190358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961E2F-A9EE-56C3-C762-D98836AC7B24}"/>
              </a:ext>
            </a:extLst>
          </p:cNvPr>
          <p:cNvPicPr>
            <a:picLocks noChangeAspect="1"/>
          </p:cNvPicPr>
          <p:nvPr/>
        </p:nvPicPr>
        <p:blipFill rotWithShape="1">
          <a:blip r:embed="rId2">
            <a:extLst>
              <a:ext uri="{28A0092B-C50C-407E-A947-70E740481C1C}">
                <a14:useLocalDpi xmlns:a14="http://schemas.microsoft.com/office/drawing/2010/main" val="0"/>
              </a:ext>
            </a:extLst>
          </a:blip>
          <a:srcRect l="10233" t="15600" r="10767"/>
          <a:stretch/>
        </p:blipFill>
        <p:spPr>
          <a:xfrm>
            <a:off x="1821180" y="7466"/>
            <a:ext cx="8549640" cy="6850534"/>
          </a:xfrm>
          <a:prstGeom prst="rect">
            <a:avLst/>
          </a:prstGeom>
        </p:spPr>
      </p:pic>
      <p:sp>
        <p:nvSpPr>
          <p:cNvPr id="5" name="TextBox 4">
            <a:extLst>
              <a:ext uri="{FF2B5EF4-FFF2-40B4-BE49-F238E27FC236}">
                <a16:creationId xmlns:a16="http://schemas.microsoft.com/office/drawing/2014/main" id="{96C8F62D-BA87-C412-1BB7-9274ABA43C5E}"/>
              </a:ext>
            </a:extLst>
          </p:cNvPr>
          <p:cNvSpPr txBox="1"/>
          <p:nvPr/>
        </p:nvSpPr>
        <p:spPr>
          <a:xfrm>
            <a:off x="356616" y="347472"/>
            <a:ext cx="2889504" cy="3970318"/>
          </a:xfrm>
          <a:prstGeom prst="rect">
            <a:avLst/>
          </a:prstGeom>
          <a:solidFill>
            <a:schemeClr val="bg1"/>
          </a:solidFill>
          <a:ln w="38100">
            <a:solidFill>
              <a:srgbClr val="FF0000"/>
            </a:solidFill>
          </a:ln>
        </p:spPr>
        <p:txBody>
          <a:bodyPr wrap="square" rtlCol="0">
            <a:spAutoFit/>
          </a:bodyPr>
          <a:lstStyle/>
          <a:p>
            <a:r>
              <a:rPr lang="en-GB" sz="2800" b="1" dirty="0"/>
              <a:t>Watch hand levers are made during the first year, learning filing skills, as well as hardening and tempering the tool steel used</a:t>
            </a:r>
          </a:p>
        </p:txBody>
      </p:sp>
    </p:spTree>
    <p:extLst>
      <p:ext uri="{BB962C8B-B14F-4D97-AF65-F5344CB8AC3E}">
        <p14:creationId xmlns:p14="http://schemas.microsoft.com/office/powerpoint/2010/main" val="3947664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a:extLst>
              <a:ext uri="{FF2B5EF4-FFF2-40B4-BE49-F238E27FC236}">
                <a16:creationId xmlns:a16="http://schemas.microsoft.com/office/drawing/2014/main" id="{424DC232-1012-4D06-9DB3-0A4C8C16DD42}"/>
              </a:ext>
            </a:extLst>
          </p:cNvPr>
          <p:cNvSpPr>
            <a:spLocks noGrp="1" noChangeArrowheads="1"/>
          </p:cNvSpPr>
          <p:nvPr>
            <p:ph type="body" sz="half" idx="1"/>
          </p:nvPr>
        </p:nvSpPr>
        <p:spPr>
          <a:xfrm>
            <a:off x="609600" y="1772816"/>
            <a:ext cx="10972800" cy="4349080"/>
          </a:xfrm>
        </p:spPr>
        <p:txBody>
          <a:bodyPr/>
          <a:lstStyle/>
          <a:p>
            <a:pPr eaLnBrk="1" hangingPunct="1"/>
            <a:r>
              <a:rPr lang="en-GB" altLang="en-US" b="1" dirty="0"/>
              <a:t>The first watch has been bought and is ready for you on the first lesson. There are spare movement parts for breakages.</a:t>
            </a:r>
          </a:p>
          <a:p>
            <a:r>
              <a:rPr lang="en-GB" altLang="en-US" b="1" dirty="0"/>
              <a:t>We will be working on this watch movement for the first 15 to 16 weeks.</a:t>
            </a:r>
          </a:p>
          <a:p>
            <a:pPr eaLnBrk="1" hangingPunct="1"/>
            <a:r>
              <a:rPr lang="en-GB" altLang="en-US" b="1" dirty="0"/>
              <a:t>I will go into more detail during the course about which watches are to be purchased next. I have chosen watches that can easily be purchased for less than £50 each on eBay. Some may cost more depending on the quality of the movement.</a:t>
            </a:r>
          </a:p>
        </p:txBody>
      </p:sp>
      <p:sp>
        <p:nvSpPr>
          <p:cNvPr id="15365" name="TextBox 5">
            <a:extLst>
              <a:ext uri="{FF2B5EF4-FFF2-40B4-BE49-F238E27FC236}">
                <a16:creationId xmlns:a16="http://schemas.microsoft.com/office/drawing/2014/main" id="{829A70D1-F422-4BD7-B6E8-EC84609F80EF}"/>
              </a:ext>
            </a:extLst>
          </p:cNvPr>
          <p:cNvSpPr txBox="1">
            <a:spLocks noChangeArrowheads="1"/>
          </p:cNvSpPr>
          <p:nvPr/>
        </p:nvSpPr>
        <p:spPr bwMode="auto">
          <a:xfrm>
            <a:off x="9983788" y="6308725"/>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8EE29EA-0C75-4E59-92B2-ABD679F37C05}" type="slidenum">
              <a:rPr lang="en-GB" altLang="en-US" sz="1800"/>
              <a:pPr eaLnBrk="1" hangingPunct="1">
                <a:spcBef>
                  <a:spcPct val="0"/>
                </a:spcBef>
                <a:buFontTx/>
                <a:buNone/>
              </a:pPr>
              <a:t>37</a:t>
            </a:fld>
            <a:endParaRPr lang="en-GB" altLang="en-US" sz="1800"/>
          </a:p>
        </p:txBody>
      </p:sp>
      <p:sp>
        <p:nvSpPr>
          <p:cNvPr id="7" name="Rectangle 4">
            <a:extLst>
              <a:ext uri="{FF2B5EF4-FFF2-40B4-BE49-F238E27FC236}">
                <a16:creationId xmlns:a16="http://schemas.microsoft.com/office/drawing/2014/main" id="{335AEFF3-487D-40A4-A856-EE7B4B707E1A}"/>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Watch costs</a:t>
            </a:r>
            <a:endParaRPr lang="en-GB"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298172-36C3-C15B-B9F7-67FDAC068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5365" name="TextBox 5">
            <a:extLst>
              <a:ext uri="{FF2B5EF4-FFF2-40B4-BE49-F238E27FC236}">
                <a16:creationId xmlns:a16="http://schemas.microsoft.com/office/drawing/2014/main" id="{829A70D1-F422-4BD7-B6E8-EC84609F80EF}"/>
              </a:ext>
            </a:extLst>
          </p:cNvPr>
          <p:cNvSpPr txBox="1">
            <a:spLocks noChangeArrowheads="1"/>
          </p:cNvSpPr>
          <p:nvPr/>
        </p:nvSpPr>
        <p:spPr bwMode="auto">
          <a:xfrm>
            <a:off x="9983788" y="6308725"/>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8EE29EA-0C75-4E59-92B2-ABD679F37C05}" type="slidenum">
              <a:rPr lang="en-GB" altLang="en-US" sz="1800"/>
              <a:pPr eaLnBrk="1" hangingPunct="1">
                <a:spcBef>
                  <a:spcPct val="0"/>
                </a:spcBef>
                <a:buFontTx/>
                <a:buNone/>
              </a:pPr>
              <a:t>38</a:t>
            </a:fld>
            <a:endParaRPr lang="en-GB" altLang="en-US" sz="1800"/>
          </a:p>
        </p:txBody>
      </p:sp>
      <p:sp>
        <p:nvSpPr>
          <p:cNvPr id="7" name="Rectangle 4">
            <a:extLst>
              <a:ext uri="{FF2B5EF4-FFF2-40B4-BE49-F238E27FC236}">
                <a16:creationId xmlns:a16="http://schemas.microsoft.com/office/drawing/2014/main" id="{335AEFF3-487D-40A4-A856-EE7B4B707E1A}"/>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The first watch in the course</a:t>
            </a:r>
            <a:endParaRPr lang="en-GB" b="1" dirty="0"/>
          </a:p>
        </p:txBody>
      </p:sp>
    </p:spTree>
    <p:extLst>
      <p:ext uri="{BB962C8B-B14F-4D97-AF65-F5344CB8AC3E}">
        <p14:creationId xmlns:p14="http://schemas.microsoft.com/office/powerpoint/2010/main" val="1702622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a:extLst>
              <a:ext uri="{FF2B5EF4-FFF2-40B4-BE49-F238E27FC236}">
                <a16:creationId xmlns:a16="http://schemas.microsoft.com/office/drawing/2014/main" id="{424DC232-1012-4D06-9DB3-0A4C8C16DD42}"/>
              </a:ext>
            </a:extLst>
          </p:cNvPr>
          <p:cNvSpPr>
            <a:spLocks noGrp="1" noChangeArrowheads="1"/>
          </p:cNvSpPr>
          <p:nvPr>
            <p:ph type="body" sz="half" idx="1"/>
          </p:nvPr>
        </p:nvSpPr>
        <p:spPr>
          <a:xfrm>
            <a:off x="609600" y="1772816"/>
            <a:ext cx="11045952" cy="4349080"/>
          </a:xfrm>
        </p:spPr>
        <p:txBody>
          <a:bodyPr>
            <a:normAutofit fontScale="85000" lnSpcReduction="20000"/>
          </a:bodyPr>
          <a:lstStyle/>
          <a:p>
            <a:pPr eaLnBrk="1" hangingPunct="1"/>
            <a:r>
              <a:rPr lang="en-GB" altLang="en-US" b="1" dirty="0"/>
              <a:t>The course cost is £1200 for 120 hours training over 40 weeks.</a:t>
            </a:r>
          </a:p>
          <a:p>
            <a:pPr eaLnBrk="1" hangingPunct="1"/>
            <a:r>
              <a:rPr lang="en-GB" altLang="en-US" b="1" dirty="0"/>
              <a:t>An additional £80 covers the cost of the first watch and spare parts.</a:t>
            </a:r>
          </a:p>
          <a:p>
            <a:pPr eaLnBrk="1" hangingPunct="1"/>
            <a:r>
              <a:rPr lang="en-GB" altLang="en-US" b="1" dirty="0"/>
              <a:t>The beginning of term is Tuesday 10</a:t>
            </a:r>
            <a:r>
              <a:rPr lang="en-GB" altLang="en-US" b="1" baseline="30000" dirty="0"/>
              <a:t>th</a:t>
            </a:r>
            <a:r>
              <a:rPr lang="en-GB" altLang="en-US" b="1" dirty="0"/>
              <a:t> September 2024. </a:t>
            </a:r>
          </a:p>
          <a:p>
            <a:pPr eaLnBrk="1" hangingPunct="1"/>
            <a:r>
              <a:rPr lang="en-GB" altLang="en-US" b="1" dirty="0"/>
              <a:t>The lessons are held between 6.30pm to 9.30pm.</a:t>
            </a:r>
          </a:p>
          <a:p>
            <a:pPr eaLnBrk="1" hangingPunct="1"/>
            <a:r>
              <a:rPr lang="en-GB" altLang="en-US" b="1" dirty="0">
                <a:solidFill>
                  <a:srgbClr val="FF0000"/>
                </a:solidFill>
              </a:rPr>
              <a:t>The course is also being taught online at the same time as the in-classroom lessons for any who can’t physically attend the workshop in London and are somewhere else in the world. </a:t>
            </a:r>
          </a:p>
          <a:p>
            <a:r>
              <a:rPr lang="en-GB" altLang="en-US" b="1" dirty="0"/>
              <a:t>More days are available depending on student demand.</a:t>
            </a:r>
          </a:p>
          <a:p>
            <a:pPr eaLnBrk="1" hangingPunct="1"/>
            <a:r>
              <a:rPr lang="en-GB" altLang="en-US" b="1" dirty="0"/>
              <a:t>The course is held at Wimbledon Art Studios near Tooting, South London, SW17 0BB. 10 minutes from the nearest tube/mainline.</a:t>
            </a:r>
          </a:p>
          <a:p>
            <a:pPr eaLnBrk="1" hangingPunct="1"/>
            <a:r>
              <a:rPr lang="en-GB" altLang="en-US" b="1" dirty="0"/>
              <a:t>Nearest tube: Tooting Broadway</a:t>
            </a:r>
          </a:p>
          <a:p>
            <a:pPr eaLnBrk="1" hangingPunct="1"/>
            <a:r>
              <a:rPr lang="en-GB" altLang="en-US" b="1" dirty="0"/>
              <a:t>Nearest mainline station: Earlsfield</a:t>
            </a:r>
          </a:p>
          <a:p>
            <a:pPr eaLnBrk="1" hangingPunct="1"/>
            <a:endParaRPr lang="en-GB" altLang="en-US" b="1" dirty="0"/>
          </a:p>
          <a:p>
            <a:pPr marL="0" indent="0" eaLnBrk="1" hangingPunct="1">
              <a:buNone/>
            </a:pPr>
            <a:endParaRPr lang="en-GB" altLang="en-US" b="1" dirty="0"/>
          </a:p>
        </p:txBody>
      </p:sp>
      <p:sp>
        <p:nvSpPr>
          <p:cNvPr id="15365" name="TextBox 5">
            <a:extLst>
              <a:ext uri="{FF2B5EF4-FFF2-40B4-BE49-F238E27FC236}">
                <a16:creationId xmlns:a16="http://schemas.microsoft.com/office/drawing/2014/main" id="{829A70D1-F422-4BD7-B6E8-EC84609F80EF}"/>
              </a:ext>
            </a:extLst>
          </p:cNvPr>
          <p:cNvSpPr txBox="1">
            <a:spLocks noChangeArrowheads="1"/>
          </p:cNvSpPr>
          <p:nvPr/>
        </p:nvSpPr>
        <p:spPr bwMode="auto">
          <a:xfrm>
            <a:off x="9983788" y="6308725"/>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8EE29EA-0C75-4E59-92B2-ABD679F37C05}" type="slidenum">
              <a:rPr lang="en-GB" altLang="en-US" sz="1800"/>
              <a:pPr eaLnBrk="1" hangingPunct="1">
                <a:spcBef>
                  <a:spcPct val="0"/>
                </a:spcBef>
                <a:buFontTx/>
                <a:buNone/>
              </a:pPr>
              <a:t>39</a:t>
            </a:fld>
            <a:endParaRPr lang="en-GB" altLang="en-US" sz="1800"/>
          </a:p>
        </p:txBody>
      </p:sp>
      <p:sp>
        <p:nvSpPr>
          <p:cNvPr id="7" name="Rectangle 4">
            <a:extLst>
              <a:ext uri="{FF2B5EF4-FFF2-40B4-BE49-F238E27FC236}">
                <a16:creationId xmlns:a16="http://schemas.microsoft.com/office/drawing/2014/main" id="{335AEFF3-487D-40A4-A856-EE7B4B707E1A}"/>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Course costs and dates</a:t>
            </a:r>
            <a:endParaRPr lang="en-GB" b="1" dirty="0"/>
          </a:p>
        </p:txBody>
      </p:sp>
    </p:spTree>
    <p:extLst>
      <p:ext uri="{BB962C8B-B14F-4D97-AF65-F5344CB8AC3E}">
        <p14:creationId xmlns:p14="http://schemas.microsoft.com/office/powerpoint/2010/main" val="2251378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8FD2212D-1D16-441E-A491-485AB2E15BE2}"/>
              </a:ext>
            </a:extLst>
          </p:cNvPr>
          <p:cNvSpPr>
            <a:spLocks noGrp="1" noChangeArrowheads="1"/>
          </p:cNvSpPr>
          <p:nvPr>
            <p:ph type="body" idx="1"/>
          </p:nvPr>
        </p:nvSpPr>
        <p:spPr>
          <a:xfrm>
            <a:off x="603115" y="237745"/>
            <a:ext cx="11186807" cy="6574642"/>
          </a:xfrm>
        </p:spPr>
        <p:txBody>
          <a:bodyPr>
            <a:normAutofit/>
          </a:bodyPr>
          <a:lstStyle/>
          <a:p>
            <a:endParaRPr lang="en-GB" altLang="en-US" b="1" dirty="0"/>
          </a:p>
          <a:p>
            <a:endParaRPr lang="en-GB" altLang="en-US" b="1" dirty="0"/>
          </a:p>
          <a:p>
            <a:endParaRPr lang="en-GB" altLang="en-US" b="1" dirty="0"/>
          </a:p>
          <a:p>
            <a:r>
              <a:rPr lang="en-GB" altLang="en-US" b="1" dirty="0"/>
              <a:t>Gain skills in fault finding .</a:t>
            </a:r>
          </a:p>
          <a:p>
            <a:pPr marL="0" indent="0">
              <a:buNone/>
            </a:pPr>
            <a:r>
              <a:rPr lang="en-GB" altLang="en-US" b="1" dirty="0"/>
              <a:t>  (Understanding how a watch works and why it doesn’t).</a:t>
            </a:r>
          </a:p>
          <a:p>
            <a:pPr eaLnBrk="1" hangingPunct="1">
              <a:lnSpc>
                <a:spcPct val="90000"/>
              </a:lnSpc>
            </a:pPr>
            <a:r>
              <a:rPr lang="en-GB" altLang="en-US" b="1" dirty="0"/>
              <a:t>Using a watchmaker’s staking tool.</a:t>
            </a:r>
          </a:p>
          <a:p>
            <a:pPr eaLnBrk="1" hangingPunct="1">
              <a:lnSpc>
                <a:spcPct val="90000"/>
              </a:lnSpc>
            </a:pPr>
            <a:r>
              <a:rPr lang="en-GB" altLang="en-US" b="1" dirty="0"/>
              <a:t>Bench metalwork skills - cut, file, shape &amp; polish.</a:t>
            </a:r>
          </a:p>
          <a:p>
            <a:pPr eaLnBrk="1" hangingPunct="1">
              <a:lnSpc>
                <a:spcPct val="90000"/>
              </a:lnSpc>
            </a:pPr>
            <a:r>
              <a:rPr lang="en-GB" altLang="en-US" b="1" dirty="0"/>
              <a:t>Acrylic, mineral &amp; sapphire crystal removal and replacement.</a:t>
            </a:r>
          </a:p>
          <a:p>
            <a:pPr eaLnBrk="1" hangingPunct="1">
              <a:lnSpc>
                <a:spcPct val="90000"/>
              </a:lnSpc>
            </a:pPr>
            <a:r>
              <a:rPr lang="en-GB" altLang="en-US" b="1" dirty="0"/>
              <a:t>Theoretical and practical aspects of watchmaking.</a:t>
            </a:r>
          </a:p>
          <a:p>
            <a:pPr eaLnBrk="1" hangingPunct="1">
              <a:lnSpc>
                <a:spcPct val="90000"/>
              </a:lnSpc>
            </a:pPr>
            <a:r>
              <a:rPr lang="en-GB" altLang="en-US" b="1" dirty="0"/>
              <a:t>Using a watch cleaning machine.</a:t>
            </a:r>
          </a:p>
          <a:p>
            <a:pPr eaLnBrk="1" hangingPunct="1">
              <a:lnSpc>
                <a:spcPct val="90000"/>
              </a:lnSpc>
            </a:pPr>
            <a:r>
              <a:rPr lang="en-GB" altLang="en-US" b="1" dirty="0"/>
              <a:t>Oiling of jewels.</a:t>
            </a:r>
          </a:p>
          <a:p>
            <a:pPr eaLnBrk="1" hangingPunct="1">
              <a:lnSpc>
                <a:spcPct val="90000"/>
              </a:lnSpc>
            </a:pPr>
            <a:r>
              <a:rPr lang="en-GB" altLang="en-US" b="1" dirty="0"/>
              <a:t>Polishing pivots &amp; pinions. Using a jacot tool</a:t>
            </a:r>
          </a:p>
        </p:txBody>
      </p:sp>
      <p:sp>
        <p:nvSpPr>
          <p:cNvPr id="5" name="Rectangle 4">
            <a:extLst>
              <a:ext uri="{FF2B5EF4-FFF2-40B4-BE49-F238E27FC236}">
                <a16:creationId xmlns:a16="http://schemas.microsoft.com/office/drawing/2014/main" id="{0D3796DE-7B59-49ED-9590-3B97AE9466BD}"/>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Topics covered</a:t>
            </a:r>
            <a:endParaRPr lang="en-GB"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6A36C-12E5-3C1C-F89F-E92B9079E939}"/>
            </a:ext>
          </a:extLst>
        </p:cNvPr>
        <p:cNvGrpSpPr/>
        <p:nvPr/>
      </p:nvGrpSpPr>
      <p:grpSpPr>
        <a:xfrm>
          <a:off x="0" y="0"/>
          <a:ext cx="0" cy="0"/>
          <a:chOff x="0" y="0"/>
          <a:chExt cx="0" cy="0"/>
        </a:xfrm>
      </p:grpSpPr>
      <p:sp>
        <p:nvSpPr>
          <p:cNvPr id="15364" name="Rectangle 3">
            <a:extLst>
              <a:ext uri="{FF2B5EF4-FFF2-40B4-BE49-F238E27FC236}">
                <a16:creationId xmlns:a16="http://schemas.microsoft.com/office/drawing/2014/main" id="{0232526F-4FEE-5031-76A7-43E30AF0DDB0}"/>
              </a:ext>
            </a:extLst>
          </p:cNvPr>
          <p:cNvSpPr>
            <a:spLocks noGrp="1" noChangeArrowheads="1"/>
          </p:cNvSpPr>
          <p:nvPr>
            <p:ph type="body" sz="half" idx="1"/>
          </p:nvPr>
        </p:nvSpPr>
        <p:spPr>
          <a:xfrm>
            <a:off x="143256" y="1772816"/>
            <a:ext cx="11905488" cy="4349080"/>
          </a:xfrm>
        </p:spPr>
        <p:txBody>
          <a:bodyPr>
            <a:normAutofit/>
          </a:bodyPr>
          <a:lstStyle/>
          <a:p>
            <a:pPr marL="0" indent="0" eaLnBrk="1" hangingPunct="1">
              <a:buNone/>
            </a:pPr>
            <a:r>
              <a:rPr lang="en-GB" altLang="en-US" sz="2400" b="1" dirty="0"/>
              <a:t>There are three terms over the academic year, consisting of 40 weeks of lessons.</a:t>
            </a:r>
          </a:p>
          <a:p>
            <a:pPr marL="0" indent="0" eaLnBrk="1" hangingPunct="1">
              <a:buNone/>
            </a:pPr>
            <a:endParaRPr lang="en-GB" altLang="en-US" sz="2400" b="1" dirty="0"/>
          </a:p>
          <a:p>
            <a:pPr marL="0" indent="0">
              <a:buNone/>
            </a:pPr>
            <a:r>
              <a:rPr lang="en-GB" altLang="en-US" sz="2400" b="1" dirty="0"/>
              <a:t>Term one: Tuesday 10</a:t>
            </a:r>
            <a:r>
              <a:rPr lang="en-GB" altLang="en-US" sz="2400" b="1" baseline="30000" dirty="0"/>
              <a:t>th</a:t>
            </a:r>
            <a:r>
              <a:rPr lang="en-GB" altLang="en-US" sz="2400" b="1" dirty="0"/>
              <a:t> September to Tuesday 17</a:t>
            </a:r>
            <a:r>
              <a:rPr lang="en-GB" altLang="en-US" sz="2400" b="1" baseline="30000" dirty="0"/>
              <a:t>th</a:t>
            </a:r>
            <a:r>
              <a:rPr lang="en-GB" altLang="en-US" sz="2400" b="1" dirty="0"/>
              <a:t> December 2024 inclusive</a:t>
            </a:r>
          </a:p>
          <a:p>
            <a:pPr marL="0" indent="0">
              <a:buNone/>
            </a:pPr>
            <a:endParaRPr lang="en-GB" altLang="en-US" sz="2400" b="1" dirty="0"/>
          </a:p>
          <a:p>
            <a:pPr marL="0" indent="0">
              <a:buNone/>
            </a:pPr>
            <a:r>
              <a:rPr lang="en-GB" altLang="en-US" sz="2400" b="1" dirty="0"/>
              <a:t>Term two: Tuesday 14</a:t>
            </a:r>
            <a:r>
              <a:rPr lang="en-GB" altLang="en-US" sz="2400" b="1" baseline="30000" dirty="0"/>
              <a:t>th</a:t>
            </a:r>
            <a:r>
              <a:rPr lang="en-GB" altLang="en-US" sz="2400" b="1" dirty="0"/>
              <a:t> January to Tuesday 25</a:t>
            </a:r>
            <a:r>
              <a:rPr lang="en-GB" altLang="en-US" sz="2400" b="1" baseline="30000" dirty="0"/>
              <a:t>th</a:t>
            </a:r>
            <a:r>
              <a:rPr lang="en-GB" altLang="en-US" sz="2400" b="1" dirty="0"/>
              <a:t> March 2025 incl.</a:t>
            </a:r>
          </a:p>
          <a:p>
            <a:pPr marL="0" indent="0">
              <a:buNone/>
            </a:pPr>
            <a:endParaRPr lang="en-GB" altLang="en-US" sz="2400" b="1" dirty="0"/>
          </a:p>
          <a:p>
            <a:pPr marL="0" indent="0">
              <a:buNone/>
            </a:pPr>
            <a:r>
              <a:rPr lang="en-GB" altLang="en-US" sz="2400" b="1" dirty="0"/>
              <a:t>Term three: Tuesday 8</a:t>
            </a:r>
            <a:r>
              <a:rPr lang="en-GB" altLang="en-US" sz="2400" b="1" baseline="30000" dirty="0"/>
              <a:t>th</a:t>
            </a:r>
            <a:r>
              <a:rPr lang="en-GB" altLang="en-US" sz="2400" b="1" dirty="0"/>
              <a:t> April to Tuesday 8</a:t>
            </a:r>
            <a:r>
              <a:rPr lang="en-GB" altLang="en-US" sz="2400" b="1" baseline="30000" dirty="0"/>
              <a:t>th</a:t>
            </a:r>
            <a:r>
              <a:rPr lang="en-GB" altLang="en-US" sz="2400" b="1" dirty="0"/>
              <a:t> July 2025 incl.</a:t>
            </a:r>
          </a:p>
          <a:p>
            <a:pPr marL="0" indent="0" eaLnBrk="1" hangingPunct="1">
              <a:buNone/>
            </a:pPr>
            <a:endParaRPr lang="en-GB" altLang="en-US" b="1" dirty="0"/>
          </a:p>
        </p:txBody>
      </p:sp>
      <p:sp>
        <p:nvSpPr>
          <p:cNvPr id="15365" name="TextBox 5">
            <a:extLst>
              <a:ext uri="{FF2B5EF4-FFF2-40B4-BE49-F238E27FC236}">
                <a16:creationId xmlns:a16="http://schemas.microsoft.com/office/drawing/2014/main" id="{2A3E192A-A5AD-C3B6-8234-46B2824324C6}"/>
              </a:ext>
            </a:extLst>
          </p:cNvPr>
          <p:cNvSpPr txBox="1">
            <a:spLocks noChangeArrowheads="1"/>
          </p:cNvSpPr>
          <p:nvPr/>
        </p:nvSpPr>
        <p:spPr bwMode="auto">
          <a:xfrm>
            <a:off x="9983788" y="6308725"/>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A8EE29EA-0C75-4E59-92B2-ABD679F37C05}" type="slidenum">
              <a:rPr lang="en-GB" altLang="en-US" sz="1800"/>
              <a:pPr eaLnBrk="1" hangingPunct="1">
                <a:spcBef>
                  <a:spcPct val="0"/>
                </a:spcBef>
                <a:buFontTx/>
                <a:buNone/>
              </a:pPr>
              <a:t>40</a:t>
            </a:fld>
            <a:endParaRPr lang="en-GB" altLang="en-US" sz="1800"/>
          </a:p>
        </p:txBody>
      </p:sp>
      <p:sp>
        <p:nvSpPr>
          <p:cNvPr id="7" name="Rectangle 4">
            <a:extLst>
              <a:ext uri="{FF2B5EF4-FFF2-40B4-BE49-F238E27FC236}">
                <a16:creationId xmlns:a16="http://schemas.microsoft.com/office/drawing/2014/main" id="{5E307A58-FC89-3F5B-7DD9-3CBF0A349200}"/>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Course costs and dates</a:t>
            </a:r>
            <a:endParaRPr lang="en-GB" b="1" dirty="0"/>
          </a:p>
        </p:txBody>
      </p:sp>
    </p:spTree>
    <p:extLst>
      <p:ext uri="{BB962C8B-B14F-4D97-AF65-F5344CB8AC3E}">
        <p14:creationId xmlns:p14="http://schemas.microsoft.com/office/powerpoint/2010/main" val="136319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4">
            <a:extLst>
              <a:ext uri="{FF2B5EF4-FFF2-40B4-BE49-F238E27FC236}">
                <a16:creationId xmlns:a16="http://schemas.microsoft.com/office/drawing/2014/main" id="{09749B6D-C2C8-4729-A3C0-AC71F9552DDB}"/>
              </a:ext>
            </a:extLst>
          </p:cNvPr>
          <p:cNvSpPr>
            <a:spLocks noGrp="1" noChangeArrowheads="1"/>
          </p:cNvSpPr>
          <p:nvPr>
            <p:ph type="title"/>
          </p:nvPr>
        </p:nvSpPr>
        <p:spPr>
          <a:solidFill>
            <a:srgbClr val="385723"/>
          </a:solidFill>
          <a:ln>
            <a:solidFill>
              <a:schemeClr val="tx1"/>
            </a:solidFill>
          </a:ln>
        </p:spPr>
        <p:txBody>
          <a:bodyPr/>
          <a:lstStyle/>
          <a:p>
            <a:pPr algn="ctr" eaLnBrk="1" hangingPunct="1">
              <a:defRPr/>
            </a:pPr>
            <a:r>
              <a:rPr lang="en-GB" b="1" dirty="0">
                <a:solidFill>
                  <a:schemeClr val="bg1"/>
                </a:solidFill>
              </a:rPr>
              <a:t>The last part of the course</a:t>
            </a:r>
            <a:r>
              <a:rPr lang="en-GB" b="1" dirty="0"/>
              <a:t> </a:t>
            </a:r>
          </a:p>
        </p:txBody>
      </p:sp>
      <p:sp>
        <p:nvSpPr>
          <p:cNvPr id="16388" name="Text Box 9">
            <a:extLst>
              <a:ext uri="{FF2B5EF4-FFF2-40B4-BE49-F238E27FC236}">
                <a16:creationId xmlns:a16="http://schemas.microsoft.com/office/drawing/2014/main" id="{E7389FA4-53D7-41BE-8D6D-B432986F0E9D}"/>
              </a:ext>
            </a:extLst>
          </p:cNvPr>
          <p:cNvSpPr txBox="1">
            <a:spLocks noChangeArrowheads="1"/>
          </p:cNvSpPr>
          <p:nvPr/>
        </p:nvSpPr>
        <p:spPr bwMode="auto">
          <a:xfrm>
            <a:off x="692151" y="1968560"/>
            <a:ext cx="562111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400" b="1" dirty="0"/>
              <a:t>This will be a small number of lessons on using the watchmakers lathe. </a:t>
            </a:r>
          </a:p>
          <a:p>
            <a:pPr eaLnBrk="1" hangingPunct="1">
              <a:spcBef>
                <a:spcPct val="0"/>
              </a:spcBef>
              <a:buFontTx/>
              <a:buNone/>
            </a:pPr>
            <a:r>
              <a:rPr lang="en-GB" altLang="en-US" sz="2400" b="1" dirty="0"/>
              <a:t>This will then take us to the end of the year.</a:t>
            </a:r>
          </a:p>
          <a:p>
            <a:pPr eaLnBrk="1" hangingPunct="1">
              <a:spcBef>
                <a:spcPct val="0"/>
              </a:spcBef>
              <a:buFontTx/>
              <a:buNone/>
            </a:pPr>
            <a:r>
              <a:rPr lang="en-GB" altLang="en-US" sz="2400" b="1" dirty="0"/>
              <a:t>There maybe some free lessons at the end of each term and it will be at the discretion of the tutor for you to bring in your own project, or just catch up with the rest of the group if you fell behind.</a:t>
            </a:r>
          </a:p>
        </p:txBody>
      </p:sp>
      <p:sp>
        <p:nvSpPr>
          <p:cNvPr id="16389" name="TextBox 6">
            <a:extLst>
              <a:ext uri="{FF2B5EF4-FFF2-40B4-BE49-F238E27FC236}">
                <a16:creationId xmlns:a16="http://schemas.microsoft.com/office/drawing/2014/main" id="{0C09DD63-BAA4-45F2-B009-F93DF395C31D}"/>
              </a:ext>
            </a:extLst>
          </p:cNvPr>
          <p:cNvSpPr txBox="1">
            <a:spLocks noChangeArrowheads="1"/>
          </p:cNvSpPr>
          <p:nvPr/>
        </p:nvSpPr>
        <p:spPr bwMode="auto">
          <a:xfrm>
            <a:off x="9983788" y="6308725"/>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F2907098-53F3-4172-90E1-0D035061A6A3}" type="slidenum">
              <a:rPr lang="en-GB" altLang="en-US" sz="1800"/>
              <a:pPr eaLnBrk="1" hangingPunct="1">
                <a:spcBef>
                  <a:spcPct val="0"/>
                </a:spcBef>
                <a:buFontTx/>
                <a:buNone/>
              </a:pPr>
              <a:t>41</a:t>
            </a:fld>
            <a:endParaRPr lang="en-GB" altLang="en-US" sz="1800"/>
          </a:p>
        </p:txBody>
      </p:sp>
      <p:pic>
        <p:nvPicPr>
          <p:cNvPr id="4" name="Content Placeholder 3">
            <a:extLst>
              <a:ext uri="{FF2B5EF4-FFF2-40B4-BE49-F238E27FC236}">
                <a16:creationId xmlns:a16="http://schemas.microsoft.com/office/drawing/2014/main" id="{B5C6C83A-95DE-4AC5-B9FA-A5AA52BE9C8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313265" y="2276872"/>
            <a:ext cx="4320480" cy="324036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Box 6">
            <a:extLst>
              <a:ext uri="{FF2B5EF4-FFF2-40B4-BE49-F238E27FC236}">
                <a16:creationId xmlns:a16="http://schemas.microsoft.com/office/drawing/2014/main" id="{0C09DD63-BAA4-45F2-B009-F93DF395C31D}"/>
              </a:ext>
            </a:extLst>
          </p:cNvPr>
          <p:cNvSpPr txBox="1">
            <a:spLocks noChangeArrowheads="1"/>
          </p:cNvSpPr>
          <p:nvPr/>
        </p:nvSpPr>
        <p:spPr bwMode="auto">
          <a:xfrm>
            <a:off x="9983788" y="6308725"/>
            <a:ext cx="44114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F2907098-53F3-4172-90E1-0D035061A6A3}" type="slidenum">
              <a:rPr lang="en-GB" altLang="en-US" sz="1800"/>
              <a:pPr eaLnBrk="1" hangingPunct="1">
                <a:spcBef>
                  <a:spcPct val="0"/>
                </a:spcBef>
                <a:buFontTx/>
                <a:buNone/>
              </a:pPr>
              <a:t>42</a:t>
            </a:fld>
            <a:endParaRPr lang="en-GB" altLang="en-US" sz="1800"/>
          </a:p>
        </p:txBody>
      </p:sp>
      <p:pic>
        <p:nvPicPr>
          <p:cNvPr id="6" name="Picture 5">
            <a:extLst>
              <a:ext uri="{FF2B5EF4-FFF2-40B4-BE49-F238E27FC236}">
                <a16:creationId xmlns:a16="http://schemas.microsoft.com/office/drawing/2014/main" id="{B98162B6-67D8-15F2-3E7D-A96324349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94236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8FD2212D-1D16-441E-A491-485AB2E15BE2}"/>
              </a:ext>
            </a:extLst>
          </p:cNvPr>
          <p:cNvSpPr>
            <a:spLocks noGrp="1" noChangeArrowheads="1"/>
          </p:cNvSpPr>
          <p:nvPr>
            <p:ph type="body" idx="1"/>
          </p:nvPr>
        </p:nvSpPr>
        <p:spPr>
          <a:xfrm>
            <a:off x="603115" y="237745"/>
            <a:ext cx="11186807" cy="6574642"/>
          </a:xfrm>
        </p:spPr>
        <p:txBody>
          <a:bodyPr>
            <a:normAutofit/>
          </a:bodyPr>
          <a:lstStyle/>
          <a:p>
            <a:endParaRPr lang="en-GB" altLang="en-US" b="1" dirty="0"/>
          </a:p>
          <a:p>
            <a:endParaRPr lang="en-GB" altLang="en-US" b="1" dirty="0"/>
          </a:p>
          <a:p>
            <a:endParaRPr lang="en-GB" altLang="en-US" b="1" dirty="0"/>
          </a:p>
          <a:p>
            <a:r>
              <a:rPr lang="en-GB" altLang="en-US" b="1" dirty="0"/>
              <a:t>Adjusting balance springs.</a:t>
            </a:r>
          </a:p>
          <a:p>
            <a:r>
              <a:rPr lang="en-GB" altLang="en-US" b="1" dirty="0"/>
              <a:t>Watch jewels – Replacement and adjustment</a:t>
            </a:r>
          </a:p>
          <a:p>
            <a:r>
              <a:rPr lang="en-GB" altLang="en-US" b="1" dirty="0"/>
              <a:t>Making hand levers – Annealing, hardening &amp; tempering skills.</a:t>
            </a:r>
          </a:p>
          <a:p>
            <a:r>
              <a:rPr lang="en-GB" altLang="en-US" b="1" dirty="0"/>
              <a:t>Adjusting and regulating working serviced movements.</a:t>
            </a:r>
          </a:p>
          <a:p>
            <a:r>
              <a:rPr lang="en-GB" altLang="en-US" b="1" dirty="0"/>
              <a:t>Using a timegrapher – fault finding &amp; timing.</a:t>
            </a:r>
          </a:p>
          <a:p>
            <a:r>
              <a:rPr lang="en-GB" altLang="en-US" b="1" dirty="0"/>
              <a:t>Detailed understanding of how the Swiss lever escapement works.</a:t>
            </a:r>
          </a:p>
          <a:p>
            <a:r>
              <a:rPr lang="en-GB" altLang="en-US" b="1" dirty="0"/>
              <a:t>Full strip down, fault finding, cleaning, assembly, and lubrication of every movement in each module.</a:t>
            </a:r>
          </a:p>
          <a:p>
            <a:endParaRPr lang="en-GB" altLang="en-US" b="1" dirty="0"/>
          </a:p>
          <a:p>
            <a:endParaRPr lang="en-GB" altLang="en-US" b="1" dirty="0"/>
          </a:p>
        </p:txBody>
      </p:sp>
      <p:sp>
        <p:nvSpPr>
          <p:cNvPr id="3" name="Rectangle 4">
            <a:extLst>
              <a:ext uri="{FF2B5EF4-FFF2-40B4-BE49-F238E27FC236}">
                <a16:creationId xmlns:a16="http://schemas.microsoft.com/office/drawing/2014/main" id="{70710793-FA91-43C3-9BA3-A7EE1605C0E8}"/>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Topics covered</a:t>
            </a:r>
            <a:endParaRPr lang="en-GB" b="1" dirty="0"/>
          </a:p>
        </p:txBody>
      </p:sp>
    </p:spTree>
    <p:extLst>
      <p:ext uri="{BB962C8B-B14F-4D97-AF65-F5344CB8AC3E}">
        <p14:creationId xmlns:p14="http://schemas.microsoft.com/office/powerpoint/2010/main" val="2803156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8FD2212D-1D16-441E-A491-485AB2E15BE2}"/>
              </a:ext>
            </a:extLst>
          </p:cNvPr>
          <p:cNvSpPr>
            <a:spLocks noGrp="1" noChangeArrowheads="1"/>
          </p:cNvSpPr>
          <p:nvPr>
            <p:ph type="body" idx="1"/>
          </p:nvPr>
        </p:nvSpPr>
        <p:spPr>
          <a:xfrm>
            <a:off x="603115" y="237745"/>
            <a:ext cx="11186807" cy="6574642"/>
          </a:xfrm>
        </p:spPr>
        <p:txBody>
          <a:bodyPr>
            <a:normAutofit/>
          </a:bodyPr>
          <a:lstStyle/>
          <a:p>
            <a:endParaRPr lang="en-GB" altLang="en-US" b="1" dirty="0"/>
          </a:p>
          <a:p>
            <a:endParaRPr lang="en-GB" altLang="en-US" b="1" dirty="0"/>
          </a:p>
          <a:p>
            <a:endParaRPr lang="en-GB" altLang="en-US" b="1" dirty="0"/>
          </a:p>
          <a:p>
            <a:r>
              <a:rPr lang="en-GB" altLang="en-US" b="1" dirty="0"/>
              <a:t>Ability to oil both shockproof and non shock-proofed cap jewels in vintage and modern watches.</a:t>
            </a:r>
          </a:p>
          <a:p>
            <a:r>
              <a:rPr lang="en-GB" altLang="en-US" b="1" dirty="0"/>
              <a:t>Ultimately, gain an intimate understanding how a watch works, why it works in that particular way and what to do to correct most faults.</a:t>
            </a:r>
          </a:p>
          <a:p>
            <a:endParaRPr lang="en-GB" altLang="en-US" b="1" dirty="0"/>
          </a:p>
          <a:p>
            <a:endParaRPr lang="en-GB" altLang="en-US" b="1" dirty="0"/>
          </a:p>
        </p:txBody>
      </p:sp>
      <p:sp>
        <p:nvSpPr>
          <p:cNvPr id="3" name="Rectangle 4">
            <a:extLst>
              <a:ext uri="{FF2B5EF4-FFF2-40B4-BE49-F238E27FC236}">
                <a16:creationId xmlns:a16="http://schemas.microsoft.com/office/drawing/2014/main" id="{70710793-FA91-43C3-9BA3-A7EE1605C0E8}"/>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Topics covered</a:t>
            </a:r>
            <a:endParaRPr lang="en-GB" b="1" dirty="0"/>
          </a:p>
        </p:txBody>
      </p:sp>
    </p:spTree>
    <p:extLst>
      <p:ext uri="{BB962C8B-B14F-4D97-AF65-F5344CB8AC3E}">
        <p14:creationId xmlns:p14="http://schemas.microsoft.com/office/powerpoint/2010/main" val="4013471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C653E433-3D36-4D26-88B0-8DE76438C22D}"/>
              </a:ext>
            </a:extLst>
          </p:cNvPr>
          <p:cNvSpPr>
            <a:spLocks noGrp="1" noChangeArrowheads="1"/>
          </p:cNvSpPr>
          <p:nvPr>
            <p:ph type="body" idx="1"/>
          </p:nvPr>
        </p:nvSpPr>
        <p:spPr>
          <a:xfrm>
            <a:off x="609601" y="1502794"/>
            <a:ext cx="10972799" cy="4990875"/>
          </a:xfrm>
        </p:spPr>
        <p:txBody>
          <a:bodyPr>
            <a:normAutofit lnSpcReduction="10000"/>
          </a:bodyPr>
          <a:lstStyle/>
          <a:p>
            <a:pPr eaLnBrk="1" hangingPunct="1">
              <a:lnSpc>
                <a:spcPct val="90000"/>
              </a:lnSpc>
            </a:pPr>
            <a:r>
              <a:rPr lang="en-GB" altLang="en-US" b="1" dirty="0"/>
              <a:t>The course does not provide a qualification of its own, but the structured beginner’s watchmaking lessons aim to provide a practical and theoretical understanding in watch servicing and repair, as well as some handy techniques and tips.</a:t>
            </a:r>
          </a:p>
          <a:p>
            <a:pPr eaLnBrk="1" hangingPunct="1">
              <a:lnSpc>
                <a:spcPct val="90000"/>
              </a:lnSpc>
            </a:pPr>
            <a:r>
              <a:rPr lang="en-GB" altLang="en-US" b="1" dirty="0"/>
              <a:t>If you are thinking of gaining a professional qualification in the future, we recommend you bring a camera to document your progress, and also make your own notes, which you may add to a portfolio in the future.</a:t>
            </a:r>
          </a:p>
          <a:p>
            <a:pPr eaLnBrk="1" hangingPunct="1">
              <a:lnSpc>
                <a:spcPct val="90000"/>
              </a:lnSpc>
            </a:pPr>
            <a:r>
              <a:rPr lang="en-GB" altLang="en-US" b="1" dirty="0"/>
              <a:t>We can advise you of course options, if you want to take watchmaking up professionally.</a:t>
            </a:r>
          </a:p>
          <a:p>
            <a:pPr eaLnBrk="1" hangingPunct="1">
              <a:lnSpc>
                <a:spcPct val="90000"/>
              </a:lnSpc>
            </a:pPr>
            <a:r>
              <a:rPr lang="en-GB" altLang="en-US" b="1" dirty="0"/>
              <a:t>Three previous students who completed the first and a second year courses are now employed as watchmakers and technicians as a full time career.</a:t>
            </a:r>
          </a:p>
        </p:txBody>
      </p:sp>
      <p:sp>
        <p:nvSpPr>
          <p:cNvPr id="8197" name="TextBox 6">
            <a:extLst>
              <a:ext uri="{FF2B5EF4-FFF2-40B4-BE49-F238E27FC236}">
                <a16:creationId xmlns:a16="http://schemas.microsoft.com/office/drawing/2014/main" id="{6D887411-7B3B-49CB-8C69-EBA3CFE5D7D1}"/>
              </a:ext>
            </a:extLst>
          </p:cNvPr>
          <p:cNvSpPr txBox="1">
            <a:spLocks noChangeArrowheads="1"/>
          </p:cNvSpPr>
          <p:nvPr/>
        </p:nvSpPr>
        <p:spPr bwMode="auto">
          <a:xfrm>
            <a:off x="9983789" y="6308725"/>
            <a:ext cx="3143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49A11F92-9023-4D25-9F8F-7B887D02F145}" type="slidenum">
              <a:rPr lang="en-GB" altLang="en-US" sz="1800"/>
              <a:pPr eaLnBrk="1" hangingPunct="1">
                <a:spcBef>
                  <a:spcPct val="0"/>
                </a:spcBef>
                <a:buFontTx/>
                <a:buNone/>
              </a:pPr>
              <a:t>7</a:t>
            </a:fld>
            <a:endParaRPr lang="en-GB" altLang="en-US" sz="1800"/>
          </a:p>
        </p:txBody>
      </p:sp>
      <p:sp>
        <p:nvSpPr>
          <p:cNvPr id="8" name="Rectangle 4">
            <a:extLst>
              <a:ext uri="{FF2B5EF4-FFF2-40B4-BE49-F238E27FC236}">
                <a16:creationId xmlns:a16="http://schemas.microsoft.com/office/drawing/2014/main" id="{2DDC21AB-EFF0-4181-A8A8-E02C29C18B8B}"/>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Qualifications</a:t>
            </a:r>
            <a:endParaRPr lang="en-GB"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BA29C5E2-7235-4D14-9E95-D8F08CAC2724}"/>
              </a:ext>
            </a:extLst>
          </p:cNvPr>
          <p:cNvSpPr>
            <a:spLocks noGrp="1" noChangeArrowheads="1"/>
          </p:cNvSpPr>
          <p:nvPr>
            <p:ph type="body" idx="1"/>
          </p:nvPr>
        </p:nvSpPr>
        <p:spPr>
          <a:xfrm>
            <a:off x="609600" y="1911096"/>
            <a:ext cx="10972800" cy="5349239"/>
          </a:xfrm>
        </p:spPr>
        <p:txBody>
          <a:bodyPr>
            <a:normAutofit/>
          </a:bodyPr>
          <a:lstStyle/>
          <a:p>
            <a:pPr eaLnBrk="1" hangingPunct="1">
              <a:lnSpc>
                <a:spcPct val="90000"/>
              </a:lnSpc>
            </a:pPr>
            <a:r>
              <a:rPr lang="en-GB" altLang="en-US" b="1" dirty="0"/>
              <a:t>If modules of the course are followed and more ‘bench-time’ is completed at home, then there is no reason why you won’t have the confidence and ability to service most hand wound mechanical wristwatches by the completion of this 120 hours course.</a:t>
            </a:r>
          </a:p>
          <a:p>
            <a:pPr eaLnBrk="1" hangingPunct="1">
              <a:lnSpc>
                <a:spcPct val="90000"/>
              </a:lnSpc>
            </a:pPr>
            <a:r>
              <a:rPr lang="en-GB" altLang="en-US" b="1" dirty="0"/>
              <a:t>If you set up your own work area at home and work on more watches in your own time, then you will better understand both the theoretical and practical aspects of the course.</a:t>
            </a:r>
          </a:p>
          <a:p>
            <a:pPr marL="0" indent="0">
              <a:buNone/>
            </a:pPr>
            <a:endParaRPr lang="en-GB" altLang="en-US" b="1" dirty="0"/>
          </a:p>
          <a:p>
            <a:endParaRPr lang="en-GB" altLang="en-US" b="1" dirty="0"/>
          </a:p>
          <a:p>
            <a:pPr eaLnBrk="1" hangingPunct="1">
              <a:lnSpc>
                <a:spcPct val="90000"/>
              </a:lnSpc>
            </a:pPr>
            <a:endParaRPr lang="en-GB" altLang="en-US" b="1" dirty="0"/>
          </a:p>
          <a:p>
            <a:pPr marL="0" indent="0">
              <a:buNone/>
            </a:pPr>
            <a:endParaRPr lang="en-GB" altLang="en-US" dirty="0"/>
          </a:p>
        </p:txBody>
      </p:sp>
      <p:sp>
        <p:nvSpPr>
          <p:cNvPr id="7" name="Rectangle 4">
            <a:extLst>
              <a:ext uri="{FF2B5EF4-FFF2-40B4-BE49-F238E27FC236}">
                <a16:creationId xmlns:a16="http://schemas.microsoft.com/office/drawing/2014/main" id="{367A47D0-25AB-44A0-B6EF-C6F5D2AD0D7A}"/>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What you can achieve</a:t>
            </a:r>
            <a:endParaRPr lang="en-GB" b="1" dirty="0"/>
          </a:p>
        </p:txBody>
      </p:sp>
    </p:spTree>
    <p:extLst>
      <p:ext uri="{BB962C8B-B14F-4D97-AF65-F5344CB8AC3E}">
        <p14:creationId xmlns:p14="http://schemas.microsoft.com/office/powerpoint/2010/main" val="486170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BA29C5E2-7235-4D14-9E95-D8F08CAC2724}"/>
              </a:ext>
            </a:extLst>
          </p:cNvPr>
          <p:cNvSpPr>
            <a:spLocks noGrp="1" noChangeArrowheads="1"/>
          </p:cNvSpPr>
          <p:nvPr>
            <p:ph type="body" idx="1"/>
          </p:nvPr>
        </p:nvSpPr>
        <p:spPr>
          <a:xfrm>
            <a:off x="609600" y="1618489"/>
            <a:ext cx="10972799" cy="5172456"/>
          </a:xfrm>
        </p:spPr>
        <p:txBody>
          <a:bodyPr>
            <a:normAutofit/>
          </a:bodyPr>
          <a:lstStyle/>
          <a:p>
            <a:pPr eaLnBrk="1" hangingPunct="1">
              <a:lnSpc>
                <a:spcPct val="90000"/>
              </a:lnSpc>
            </a:pPr>
            <a:r>
              <a:rPr lang="en-GB" altLang="en-US" b="1" dirty="0"/>
              <a:t>All tools needed for the course are available in our ‘starter’ tool boxes, which you can use for the first six weeks.</a:t>
            </a:r>
          </a:p>
          <a:p>
            <a:pPr eaLnBrk="1" hangingPunct="1">
              <a:lnSpc>
                <a:spcPct val="90000"/>
              </a:lnSpc>
            </a:pPr>
            <a:r>
              <a:rPr lang="en-GB" altLang="en-US" b="1" dirty="0"/>
              <a:t>After several weeks, we expect you to start building up your own collection of tools to use. By week 5 or 6, we expect you to have your own toolkit and toolbox. </a:t>
            </a:r>
          </a:p>
          <a:p>
            <a:r>
              <a:rPr lang="en-GB" altLang="en-US" b="1" dirty="0"/>
              <a:t>It will cost approximately £150 for a basic tool kit, not including the price of a tool box. (You will appreciate your own tools, rather than having to sharpen student borrowed tweezers and screwdrivers!)</a:t>
            </a:r>
          </a:p>
          <a:p>
            <a:r>
              <a:rPr lang="en-GB" altLang="en-US" b="1" dirty="0"/>
              <a:t>More tools will be needed through the course, other than the ‘starter’ toolbox, if you want to do more and achieve more at home.</a:t>
            </a:r>
          </a:p>
          <a:p>
            <a:endParaRPr lang="en-GB" altLang="en-US" b="1" dirty="0"/>
          </a:p>
          <a:p>
            <a:pPr eaLnBrk="1" hangingPunct="1">
              <a:lnSpc>
                <a:spcPct val="90000"/>
              </a:lnSpc>
            </a:pPr>
            <a:endParaRPr lang="en-GB" altLang="en-US" b="1" dirty="0"/>
          </a:p>
          <a:p>
            <a:pPr eaLnBrk="1" hangingPunct="1">
              <a:lnSpc>
                <a:spcPct val="90000"/>
              </a:lnSpc>
            </a:pPr>
            <a:endParaRPr lang="en-GB" altLang="en-US" b="1" dirty="0"/>
          </a:p>
          <a:p>
            <a:pPr marL="0" indent="0" eaLnBrk="1" hangingPunct="1">
              <a:lnSpc>
                <a:spcPct val="90000"/>
              </a:lnSpc>
              <a:buNone/>
            </a:pPr>
            <a:endParaRPr lang="en-GB" altLang="en-US" b="1" dirty="0"/>
          </a:p>
        </p:txBody>
      </p:sp>
      <p:sp>
        <p:nvSpPr>
          <p:cNvPr id="7" name="Rectangle 4">
            <a:extLst>
              <a:ext uri="{FF2B5EF4-FFF2-40B4-BE49-F238E27FC236}">
                <a16:creationId xmlns:a16="http://schemas.microsoft.com/office/drawing/2014/main" id="{B8AD272B-0492-40E4-A7BC-3DA1E9BB673C}"/>
              </a:ext>
            </a:extLst>
          </p:cNvPr>
          <p:cNvSpPr>
            <a:spLocks noGrp="1" noChangeArrowheads="1"/>
          </p:cNvSpPr>
          <p:nvPr>
            <p:ph type="title"/>
          </p:nvPr>
        </p:nvSpPr>
        <p:spPr>
          <a:xfrm>
            <a:off x="609600" y="274638"/>
            <a:ext cx="10972800" cy="1143000"/>
          </a:xfrm>
          <a:solidFill>
            <a:srgbClr val="385723"/>
          </a:solidFill>
          <a:ln>
            <a:solidFill>
              <a:schemeClr val="tx1"/>
            </a:solidFill>
          </a:ln>
        </p:spPr>
        <p:txBody>
          <a:bodyPr/>
          <a:lstStyle/>
          <a:p>
            <a:pPr algn="ctr" eaLnBrk="1" hangingPunct="1">
              <a:defRPr/>
            </a:pPr>
            <a:r>
              <a:rPr lang="en-GB" b="1" dirty="0">
                <a:solidFill>
                  <a:schemeClr val="bg1"/>
                </a:solidFill>
              </a:rPr>
              <a:t>What you need</a:t>
            </a:r>
            <a:endParaRPr lang="en-GB" b="1" dirty="0"/>
          </a:p>
        </p:txBody>
      </p:sp>
    </p:spTree>
    <p:extLst>
      <p:ext uri="{BB962C8B-B14F-4D97-AF65-F5344CB8AC3E}">
        <p14:creationId xmlns:p14="http://schemas.microsoft.com/office/powerpoint/2010/main" val="1312456293"/>
      </p:ext>
    </p:extLst>
  </p:cSld>
  <p:clrMapOvr>
    <a:masterClrMapping/>
  </p:clrMapOvr>
</p:sld>
</file>

<file path=ppt/theme/theme1.xml><?xml version="1.0" encoding="utf-8"?>
<a:theme xmlns:a="http://schemas.openxmlformats.org/drawingml/2006/main" name="Watchmaker lessons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atchmaker lessons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4879</TotalTime>
  <Words>2591</Words>
  <Application>Microsoft Office PowerPoint</Application>
  <PresentationFormat>Widescreen</PresentationFormat>
  <Paragraphs>243</Paragraphs>
  <Slides>42</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42</vt:i4>
      </vt:variant>
    </vt:vector>
  </HeadingPairs>
  <TitlesOfParts>
    <vt:vector size="45" baseType="lpstr">
      <vt:lpstr>Arial</vt:lpstr>
      <vt:lpstr>Watchmaker lessons theme</vt:lpstr>
      <vt:lpstr>1_Watchmaker lessons theme</vt:lpstr>
      <vt:lpstr>PowerPoint Presentation</vt:lpstr>
      <vt:lpstr>About the course – Year One</vt:lpstr>
      <vt:lpstr>Topics covered</vt:lpstr>
      <vt:lpstr>Topics covered</vt:lpstr>
      <vt:lpstr>Topics covered</vt:lpstr>
      <vt:lpstr>Topics covered</vt:lpstr>
      <vt:lpstr>Qualifications</vt:lpstr>
      <vt:lpstr>What you can achieve</vt:lpstr>
      <vt:lpstr>What you need</vt:lpstr>
      <vt:lpstr>What you need</vt:lpstr>
      <vt:lpstr>What you need</vt:lpstr>
      <vt:lpstr>What you need</vt:lpstr>
      <vt:lpstr>What you need</vt:lpstr>
      <vt:lpstr>You’ll need the following watches</vt:lpstr>
      <vt:lpstr>Movements we will work on</vt:lpstr>
      <vt:lpstr>The first watch we’ll work on</vt:lpstr>
      <vt:lpstr>The 2nd watch we’ll work on</vt:lpstr>
      <vt:lpstr>Movements we will work on</vt:lpstr>
      <vt:lpstr>The 3rd watch we’ll work on</vt:lpstr>
      <vt:lpstr>The 4th watch you need to obtain</vt:lpstr>
      <vt:lpstr>Movements we will work on</vt:lpstr>
      <vt:lpstr>The 5th watch we’ll work on</vt:lpstr>
      <vt:lpstr>The 6th watch we’ll work on</vt:lpstr>
      <vt:lpstr>Movements we will work on</vt:lpstr>
      <vt:lpstr>Power-point presentation aid each lesson projected onto a 100 inch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Watch costs</vt:lpstr>
      <vt:lpstr>The first watch in the course</vt:lpstr>
      <vt:lpstr>Course costs and dates</vt:lpstr>
      <vt:lpstr>Course costs and dates</vt:lpstr>
      <vt:lpstr>The last part of the course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Woods</dc:creator>
  <cp:lastModifiedBy>Jon Woods</cp:lastModifiedBy>
  <cp:revision>546</cp:revision>
  <dcterms:created xsi:type="dcterms:W3CDTF">2020-02-18T00:07:22Z</dcterms:created>
  <dcterms:modified xsi:type="dcterms:W3CDTF">2024-03-22T16:44:51Z</dcterms:modified>
</cp:coreProperties>
</file>